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2"/>
  </p:notesMasterIdLst>
  <p:sldIdLst>
    <p:sldId id="256" r:id="rId2"/>
    <p:sldId id="257" r:id="rId3"/>
    <p:sldId id="276" r:id="rId4"/>
    <p:sldId id="274" r:id="rId5"/>
    <p:sldId id="275" r:id="rId6"/>
    <p:sldId id="259" r:id="rId7"/>
    <p:sldId id="261" r:id="rId8"/>
    <p:sldId id="260" r:id="rId9"/>
    <p:sldId id="262" r:id="rId10"/>
    <p:sldId id="277" r:id="rId11"/>
    <p:sldId id="282" r:id="rId12"/>
    <p:sldId id="263" r:id="rId13"/>
    <p:sldId id="283" r:id="rId14"/>
    <p:sldId id="284" r:id="rId15"/>
    <p:sldId id="285" r:id="rId16"/>
    <p:sldId id="286" r:id="rId17"/>
    <p:sldId id="287" r:id="rId18"/>
    <p:sldId id="288" r:id="rId19"/>
    <p:sldId id="268" r:id="rId20"/>
    <p:sldId id="269" r:id="rId21"/>
    <p:sldId id="270" r:id="rId22"/>
    <p:sldId id="272" r:id="rId23"/>
    <p:sldId id="280" r:id="rId24"/>
    <p:sldId id="264" r:id="rId25"/>
    <p:sldId id="267" r:id="rId26"/>
    <p:sldId id="273" r:id="rId27"/>
    <p:sldId id="281" r:id="rId28"/>
    <p:sldId id="289" r:id="rId29"/>
    <p:sldId id="290" r:id="rId30"/>
    <p:sldId id="29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957" autoAdjust="0"/>
  </p:normalViewPr>
  <p:slideViewPr>
    <p:cSldViewPr snapToGrid="0">
      <p:cViewPr varScale="1">
        <p:scale>
          <a:sx n="99" d="100"/>
          <a:sy n="99" d="100"/>
        </p:scale>
        <p:origin x="972"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05D64A-D3E0-40CC-AE8C-A236E3AFA1FF}" type="datetimeFigureOut">
              <a:rPr lang="en-US" smtClean="0"/>
              <a:t>6/15/2021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112DFD-1514-491C-9556-2E76B2256DD2}" type="slidenum">
              <a:rPr lang="en-US" smtClean="0"/>
              <a:t>‹#›</a:t>
            </a:fld>
            <a:endParaRPr lang="en-US"/>
          </a:p>
        </p:txBody>
      </p:sp>
    </p:spTree>
    <p:extLst>
      <p:ext uri="{BB962C8B-B14F-4D97-AF65-F5344CB8AC3E}">
        <p14:creationId xmlns:p14="http://schemas.microsoft.com/office/powerpoint/2010/main" val="3910132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 will achieve this goal. </a:t>
            </a:r>
          </a:p>
          <a:p>
            <a:endParaRPr lang="en-US" dirty="0"/>
          </a:p>
          <a:p>
            <a:r>
              <a:rPr lang="en-US" dirty="0"/>
              <a:t>***panel of three disaster photos staggered zigzag – or GIS, </a:t>
            </a:r>
          </a:p>
          <a:p>
            <a:endParaRPr lang="en-US" dirty="0"/>
          </a:p>
          <a:p>
            <a:r>
              <a:rPr lang="en-US" dirty="0"/>
              <a:t>GIF</a:t>
            </a:r>
          </a:p>
        </p:txBody>
      </p:sp>
      <p:sp>
        <p:nvSpPr>
          <p:cNvPr id="4" name="Slide Number Placeholder 3"/>
          <p:cNvSpPr>
            <a:spLocks noGrp="1"/>
          </p:cNvSpPr>
          <p:nvPr>
            <p:ph type="sldNum" sz="quarter" idx="10"/>
          </p:nvPr>
        </p:nvSpPr>
        <p:spPr/>
        <p:txBody>
          <a:bodyPr/>
          <a:lstStyle/>
          <a:p>
            <a:fld id="{33112DFD-1514-491C-9556-2E76B2256DD2}" type="slidenum">
              <a:rPr lang="en-US" smtClean="0"/>
              <a:t>2</a:t>
            </a:fld>
            <a:endParaRPr lang="en-US"/>
          </a:p>
        </p:txBody>
      </p:sp>
    </p:spTree>
    <p:extLst>
      <p:ext uri="{BB962C8B-B14F-4D97-AF65-F5344CB8AC3E}">
        <p14:creationId xmlns:p14="http://schemas.microsoft.com/office/powerpoint/2010/main" val="304521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Column of three : graphic interpretations with 1 word bullets</a:t>
            </a:r>
          </a:p>
        </p:txBody>
      </p:sp>
      <p:sp>
        <p:nvSpPr>
          <p:cNvPr id="4" name="Slide Number Placeholder 3"/>
          <p:cNvSpPr>
            <a:spLocks noGrp="1"/>
          </p:cNvSpPr>
          <p:nvPr>
            <p:ph type="sldNum" sz="quarter" idx="10"/>
          </p:nvPr>
        </p:nvSpPr>
        <p:spPr/>
        <p:txBody>
          <a:bodyPr/>
          <a:lstStyle/>
          <a:p>
            <a:fld id="{33112DFD-1514-491C-9556-2E76B2256DD2}" type="slidenum">
              <a:rPr lang="en-US" smtClean="0"/>
              <a:t>12</a:t>
            </a:fld>
            <a:endParaRPr lang="en-US"/>
          </a:p>
        </p:txBody>
      </p:sp>
    </p:spTree>
    <p:extLst>
      <p:ext uri="{BB962C8B-B14F-4D97-AF65-F5344CB8AC3E}">
        <p14:creationId xmlns:p14="http://schemas.microsoft.com/office/powerpoint/2010/main" val="243615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a GIF Here</a:t>
            </a:r>
          </a:p>
        </p:txBody>
      </p:sp>
      <p:sp>
        <p:nvSpPr>
          <p:cNvPr id="4" name="Slide Number Placeholder 3"/>
          <p:cNvSpPr>
            <a:spLocks noGrp="1"/>
          </p:cNvSpPr>
          <p:nvPr>
            <p:ph type="sldNum" sz="quarter" idx="10"/>
          </p:nvPr>
        </p:nvSpPr>
        <p:spPr/>
        <p:txBody>
          <a:bodyPr/>
          <a:lstStyle/>
          <a:p>
            <a:fld id="{33112DFD-1514-491C-9556-2E76B2256DD2}" type="slidenum">
              <a:rPr lang="en-US" smtClean="0"/>
              <a:t>13</a:t>
            </a:fld>
            <a:endParaRPr lang="en-US"/>
          </a:p>
        </p:txBody>
      </p:sp>
    </p:spTree>
    <p:extLst>
      <p:ext uri="{BB962C8B-B14F-4D97-AF65-F5344CB8AC3E}">
        <p14:creationId xmlns:p14="http://schemas.microsoft.com/office/powerpoint/2010/main" val="4246881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12DFD-1514-491C-9556-2E76B2256DD2}" type="slidenum">
              <a:rPr lang="en-US" smtClean="0"/>
              <a:t>14</a:t>
            </a:fld>
            <a:endParaRPr lang="en-US"/>
          </a:p>
        </p:txBody>
      </p:sp>
    </p:spTree>
    <p:extLst>
      <p:ext uri="{BB962C8B-B14F-4D97-AF65-F5344CB8AC3E}">
        <p14:creationId xmlns:p14="http://schemas.microsoft.com/office/powerpoint/2010/main" val="136220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06000" algn="l" defTabSz="457200" rtl="0" eaLnBrk="1" fontAlgn="auto" latinLnBrk="0" hangingPunct="1">
              <a:lnSpc>
                <a:spcPct val="100000"/>
              </a:lnSpc>
              <a:spcBef>
                <a:spcPct val="20000"/>
              </a:spcBef>
              <a:spcAft>
                <a:spcPts val="600"/>
              </a:spcAft>
              <a:buClr>
                <a:srgbClr val="DADADA"/>
              </a:buClr>
              <a:buSzPct val="70000"/>
              <a:buFont typeface="Wingdings 2" charset="2"/>
              <a:buChar char=""/>
              <a:tabLst/>
              <a:defRPr/>
            </a:pPr>
            <a:r>
              <a:rPr kumimoji="0" lang="en-US" sz="1600" b="0"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Calisto MT" panose="02040603050505030304"/>
                <a:ea typeface="+mn-ea"/>
                <a:cs typeface="+mn-cs"/>
              </a:rPr>
              <a:t>Divide total # in block by total # in city</a:t>
            </a:r>
          </a:p>
          <a:p>
            <a:pPr marL="720000" marR="0" lvl="1" indent="-270000" algn="l" defTabSz="457200" rtl="0" eaLnBrk="1" fontAlgn="auto" latinLnBrk="0" hangingPunct="1">
              <a:lnSpc>
                <a:spcPct val="100000"/>
              </a:lnSpc>
              <a:spcBef>
                <a:spcPct val="20000"/>
              </a:spcBef>
              <a:spcAft>
                <a:spcPts val="600"/>
              </a:spcAft>
              <a:buClr>
                <a:srgbClr val="DADADA"/>
              </a:buClr>
              <a:buSzPct val="70000"/>
              <a:buFont typeface="Wingdings 2" charset="2"/>
              <a:buChar char=""/>
              <a:tabLst/>
              <a:defRPr/>
            </a:pPr>
            <a:r>
              <a:rPr kumimoji="0" lang="en-US" sz="1400" b="0"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Calisto MT" panose="02040603050505030304"/>
                <a:ea typeface="+mn-ea"/>
                <a:cs typeface="+mn-cs"/>
              </a:rPr>
              <a:t>Block 1: 100/1000 (0.1); Block 2: 500/1000 (0.5); Block 3: 400/1000 (0.4)</a:t>
            </a:r>
          </a:p>
          <a:p>
            <a:endParaRPr lang="en-US" dirty="0"/>
          </a:p>
        </p:txBody>
      </p:sp>
      <p:sp>
        <p:nvSpPr>
          <p:cNvPr id="4" name="Slide Number Placeholder 3"/>
          <p:cNvSpPr>
            <a:spLocks noGrp="1"/>
          </p:cNvSpPr>
          <p:nvPr>
            <p:ph type="sldNum" sz="quarter" idx="10"/>
          </p:nvPr>
        </p:nvSpPr>
        <p:spPr/>
        <p:txBody>
          <a:bodyPr/>
          <a:lstStyle/>
          <a:p>
            <a:fld id="{33112DFD-1514-491C-9556-2E76B2256DD2}" type="slidenum">
              <a:rPr lang="en-US" smtClean="0"/>
              <a:t>15</a:t>
            </a:fld>
            <a:endParaRPr lang="en-US"/>
          </a:p>
        </p:txBody>
      </p:sp>
    </p:spTree>
    <p:extLst>
      <p:ext uri="{BB962C8B-B14F-4D97-AF65-F5344CB8AC3E}">
        <p14:creationId xmlns:p14="http://schemas.microsoft.com/office/powerpoint/2010/main" val="3214092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06000" algn="l" defTabSz="457200" rtl="0" eaLnBrk="1" fontAlgn="auto" latinLnBrk="0" hangingPunct="1">
              <a:lnSpc>
                <a:spcPct val="100000"/>
              </a:lnSpc>
              <a:spcBef>
                <a:spcPct val="20000"/>
              </a:spcBef>
              <a:spcAft>
                <a:spcPts val="600"/>
              </a:spcAft>
              <a:buClr>
                <a:srgbClr val="DADADA"/>
              </a:buClr>
              <a:buSzPct val="70000"/>
              <a:buFont typeface="Wingdings 2" charset="2"/>
              <a:buChar char=""/>
              <a:tabLst/>
              <a:defRPr/>
            </a:pPr>
            <a:r>
              <a:rPr kumimoji="0" lang="en-US" sz="1600" b="0"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Calisto MT" panose="02040603050505030304"/>
                <a:ea typeface="+mn-ea"/>
                <a:cs typeface="+mn-cs"/>
              </a:rPr>
              <a:t>Take the highest ratio found for each variable and divide individual ratios found previously</a:t>
            </a:r>
          </a:p>
          <a:p>
            <a:endParaRPr lang="en-US" dirty="0"/>
          </a:p>
          <a:p>
            <a:r>
              <a:rPr lang="en-US" dirty="0"/>
              <a:t>Inception:</a:t>
            </a:r>
            <a:r>
              <a:rPr lang="en-US" baseline="0" dirty="0"/>
              <a:t> https://www.warnerbros.com/sites/default/files/inception_keyart.jpg</a:t>
            </a:r>
            <a:endParaRPr lang="en-US" dirty="0"/>
          </a:p>
        </p:txBody>
      </p:sp>
      <p:sp>
        <p:nvSpPr>
          <p:cNvPr id="4" name="Slide Number Placeholder 3"/>
          <p:cNvSpPr>
            <a:spLocks noGrp="1"/>
          </p:cNvSpPr>
          <p:nvPr>
            <p:ph type="sldNum" sz="quarter" idx="10"/>
          </p:nvPr>
        </p:nvSpPr>
        <p:spPr/>
        <p:txBody>
          <a:bodyPr/>
          <a:lstStyle/>
          <a:p>
            <a:fld id="{33112DFD-1514-491C-9556-2E76B2256DD2}" type="slidenum">
              <a:rPr lang="en-US" smtClean="0"/>
              <a:t>16</a:t>
            </a:fld>
            <a:endParaRPr lang="en-US"/>
          </a:p>
        </p:txBody>
      </p:sp>
    </p:spTree>
    <p:extLst>
      <p:ext uri="{BB962C8B-B14F-4D97-AF65-F5344CB8AC3E}">
        <p14:creationId xmlns:p14="http://schemas.microsoft.com/office/powerpoint/2010/main" val="3258060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600" b="0"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Calisto MT" panose="02040603050505030304"/>
                <a:ea typeface="+mn-ea"/>
                <a:cs typeface="+mn-cs"/>
              </a:rPr>
              <a:t>SV Index created by summing up the above number and dividing by total number of variables</a:t>
            </a:r>
          </a:p>
          <a:p>
            <a:endParaRPr kumimoji="0" lang="en-US" sz="1600" b="0"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Calisto MT" panose="02040603050505030304"/>
              <a:ea typeface="+mn-ea"/>
              <a:cs typeface="+mn-cs"/>
            </a:endParaRPr>
          </a:p>
          <a:p>
            <a:r>
              <a:rPr kumimoji="0" lang="en-US" sz="1600" b="0"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Calisto MT" panose="02040603050505030304"/>
                <a:ea typeface="+mn-ea"/>
                <a:cs typeface="+mn-cs"/>
              </a:rPr>
              <a:t>Easy As That: https://tenor.com/view/late-night-seth-lnsm-lnsmgifs-seth-meyers-boom-gif-9198701</a:t>
            </a:r>
            <a:endParaRPr lang="en-US" dirty="0"/>
          </a:p>
        </p:txBody>
      </p:sp>
      <p:sp>
        <p:nvSpPr>
          <p:cNvPr id="4" name="Slide Number Placeholder 3"/>
          <p:cNvSpPr>
            <a:spLocks noGrp="1"/>
          </p:cNvSpPr>
          <p:nvPr>
            <p:ph type="sldNum" sz="quarter" idx="10"/>
          </p:nvPr>
        </p:nvSpPr>
        <p:spPr/>
        <p:txBody>
          <a:bodyPr/>
          <a:lstStyle/>
          <a:p>
            <a:fld id="{33112DFD-1514-491C-9556-2E76B2256DD2}" type="slidenum">
              <a:rPr lang="en-US" smtClean="0"/>
              <a:t>17</a:t>
            </a:fld>
            <a:endParaRPr lang="en-US"/>
          </a:p>
        </p:txBody>
      </p:sp>
    </p:spTree>
    <p:extLst>
      <p:ext uri="{BB962C8B-B14F-4D97-AF65-F5344CB8AC3E}">
        <p14:creationId xmlns:p14="http://schemas.microsoft.com/office/powerpoint/2010/main" val="3997062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http://ucfonline.maps.arcgis.com/apps/View/index.html?appid=2c33dc0bc2da43e6a1925f60daa26e50</a:t>
            </a:r>
          </a:p>
        </p:txBody>
      </p:sp>
      <p:sp>
        <p:nvSpPr>
          <p:cNvPr id="4" name="Slide Number Placeholder 3"/>
          <p:cNvSpPr>
            <a:spLocks noGrp="1"/>
          </p:cNvSpPr>
          <p:nvPr>
            <p:ph type="sldNum" sz="quarter" idx="10"/>
          </p:nvPr>
        </p:nvSpPr>
        <p:spPr/>
        <p:txBody>
          <a:bodyPr/>
          <a:lstStyle/>
          <a:p>
            <a:fld id="{33112DFD-1514-491C-9556-2E76B2256DD2}" type="slidenum">
              <a:rPr lang="en-US" smtClean="0"/>
              <a:t>18</a:t>
            </a:fld>
            <a:endParaRPr lang="en-US"/>
          </a:p>
        </p:txBody>
      </p:sp>
    </p:spTree>
    <p:extLst>
      <p:ext uri="{BB962C8B-B14F-4D97-AF65-F5344CB8AC3E}">
        <p14:creationId xmlns:p14="http://schemas.microsoft.com/office/powerpoint/2010/main" val="575609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Under 18, +65 </a:t>
            </a:r>
            <a:r>
              <a:rPr lang="en-US" dirty="0" err="1"/>
              <a:t>yrs</a:t>
            </a:r>
            <a:r>
              <a:rPr lang="en-US" dirty="0"/>
              <a:t>; African American/Hispanic; No HS Diploma; Did not speak English well or at all; Less than 25K a year; Single parent/no vehicle/1P/6+P; 1970 or older</a:t>
            </a:r>
          </a:p>
          <a:p>
            <a:pPr marL="36900" marR="0" lvl="0" indent="0" algn="l" defTabSz="457200" rtl="0" eaLnBrk="1" fontAlgn="auto" latinLnBrk="0" hangingPunct="1">
              <a:lnSpc>
                <a:spcPct val="100000"/>
              </a:lnSpc>
              <a:spcBef>
                <a:spcPct val="20000"/>
              </a:spcBef>
              <a:spcAft>
                <a:spcPts val="600"/>
              </a:spcAft>
              <a:buClr>
                <a:srgbClr val="DADADA"/>
              </a:buClr>
              <a:buSzPct val="70000"/>
              <a:buFont typeface="Wingdings 2" charset="2"/>
              <a:buNone/>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pPr marL="36900" marR="0" lvl="0" indent="0" algn="l" defTabSz="457200" rtl="0" eaLnBrk="1" fontAlgn="auto" latinLnBrk="0" hangingPunct="1">
              <a:lnSpc>
                <a:spcPct val="100000"/>
              </a:lnSpc>
              <a:spcBef>
                <a:spcPct val="20000"/>
              </a:spcBef>
              <a:spcAft>
                <a:spcPts val="600"/>
              </a:spcAft>
              <a:buClr>
                <a:srgbClr val="DADADA"/>
              </a:buClr>
              <a:buSzPct val="70000"/>
              <a:buFont typeface="Wingdings 2" charset="2"/>
              <a:buNone/>
              <a:tabLst/>
              <a:defRPr/>
            </a:pPr>
            <a:r>
              <a:rPr kumimoji="0" lang="en-US" sz="2000" b="0"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Calisto MT" panose="02040603050505030304"/>
                <a:ea typeface="+mn-ea"/>
                <a:cs typeface="+mn-cs"/>
              </a:rPr>
              <a:t>Income 12; Age 5; Education 3</a:t>
            </a:r>
          </a:p>
          <a:p>
            <a:endParaRPr lang="en-US" dirty="0"/>
          </a:p>
          <a:p>
            <a:endParaRPr lang="en-US" dirty="0"/>
          </a:p>
          <a:p>
            <a:r>
              <a:rPr lang="en-US" dirty="0"/>
              <a:t>Used 8</a:t>
            </a:r>
            <a:r>
              <a:rPr lang="en-US" baseline="0" dirty="0"/>
              <a:t> categories of variables for SVI</a:t>
            </a:r>
            <a:endParaRPr lang="en-US" dirty="0"/>
          </a:p>
          <a:p>
            <a:r>
              <a:rPr lang="en-US" dirty="0"/>
              <a:t>60 parcels or block groups in each category</a:t>
            </a:r>
          </a:p>
          <a:p>
            <a:r>
              <a:rPr lang="en-US" dirty="0"/>
              <a:t>***Touch</a:t>
            </a:r>
            <a:r>
              <a:rPr lang="en-US" baseline="0" dirty="0"/>
              <a:t> on survey analysis afterwards (tornado shelter access, warning system method access, and educational outreach </a:t>
            </a:r>
            <a:r>
              <a:rPr lang="en-US" baseline="0" dirty="0" err="1"/>
              <a:t>attendence</a:t>
            </a:r>
            <a:r>
              <a:rPr lang="en-US" baseline="0" dirty="0"/>
              <a:t>)</a:t>
            </a:r>
          </a:p>
          <a:p>
            <a:r>
              <a:rPr lang="en-US" baseline="0" dirty="0"/>
              <a:t>	Surveys showed high vulnerability having less shelter, warning system methods, and attending less events</a:t>
            </a:r>
          </a:p>
          <a:p>
            <a:r>
              <a:rPr lang="en-US" baseline="0" dirty="0"/>
              <a:t>Used the surveys and ran regressions to show that Income showed the best potential at being linked to storm resource access, followed by age and education. The others did not show up. </a:t>
            </a:r>
            <a:endParaRPr lang="en-US" dirty="0"/>
          </a:p>
        </p:txBody>
      </p:sp>
      <p:sp>
        <p:nvSpPr>
          <p:cNvPr id="4" name="Slide Number Placeholder 3"/>
          <p:cNvSpPr>
            <a:spLocks noGrp="1"/>
          </p:cNvSpPr>
          <p:nvPr>
            <p:ph type="sldNum" sz="quarter" idx="10"/>
          </p:nvPr>
        </p:nvSpPr>
        <p:spPr/>
        <p:txBody>
          <a:bodyPr/>
          <a:lstStyle/>
          <a:p>
            <a:fld id="{33112DFD-1514-491C-9556-2E76B2256DD2}" type="slidenum">
              <a:rPr lang="en-US" smtClean="0"/>
              <a:t>20</a:t>
            </a:fld>
            <a:endParaRPr lang="en-US"/>
          </a:p>
        </p:txBody>
      </p:sp>
    </p:spTree>
    <p:extLst>
      <p:ext uri="{BB962C8B-B14F-4D97-AF65-F5344CB8AC3E}">
        <p14:creationId xmlns:p14="http://schemas.microsoft.com/office/powerpoint/2010/main" val="1285756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Reference sheet for most studies cited and discussed for interested audience members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GIF: https://tenor.com/view/ratatouille-letsdothisthing-letsdothis-leggo-gif-4931943</a:t>
            </a:r>
          </a:p>
          <a:p>
            <a:endParaRPr lang="en-US" dirty="0"/>
          </a:p>
        </p:txBody>
      </p:sp>
      <p:sp>
        <p:nvSpPr>
          <p:cNvPr id="4" name="Slide Number Placeholder 3"/>
          <p:cNvSpPr>
            <a:spLocks noGrp="1"/>
          </p:cNvSpPr>
          <p:nvPr>
            <p:ph type="sldNum" sz="quarter" idx="10"/>
          </p:nvPr>
        </p:nvSpPr>
        <p:spPr/>
        <p:txBody>
          <a:bodyPr/>
          <a:lstStyle/>
          <a:p>
            <a:fld id="{33112DFD-1514-491C-9556-2E76B2256DD2}" type="slidenum">
              <a:rPr lang="en-US" smtClean="0"/>
              <a:t>26</a:t>
            </a:fld>
            <a:endParaRPr lang="en-US"/>
          </a:p>
        </p:txBody>
      </p:sp>
    </p:spTree>
    <p:extLst>
      <p:ext uri="{BB962C8B-B14F-4D97-AF65-F5344CB8AC3E}">
        <p14:creationId xmlns:p14="http://schemas.microsoft.com/office/powerpoint/2010/main" val="2832494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Tornado: https://www.weather.gov/ilx/28feb17</a:t>
            </a:r>
          </a:p>
          <a:p>
            <a:r>
              <a:rPr lang="en-US" baseline="0" dirty="0"/>
              <a:t>Hurricane: http://heartswithhands.org/2017/09/08/september-7-2017-hurricane-irma/</a:t>
            </a:r>
          </a:p>
          <a:p>
            <a:r>
              <a:rPr lang="en-US" dirty="0"/>
              <a:t>Hail: https://weather.com/storms/severe/news/hailstorm-denver-colorado-impacts</a:t>
            </a:r>
          </a:p>
          <a:p>
            <a:r>
              <a:rPr lang="en-US" dirty="0"/>
              <a:t>Blizzard: http://strangesounds.org/2017/02/biggest-blizzard-of-the-year-hits-northeast-us-5-feet-snow-montana-14-inches-boston-new-york-city.html</a:t>
            </a:r>
          </a:p>
          <a:p>
            <a:r>
              <a:rPr lang="en-US" dirty="0"/>
              <a:t>Hazmat: http://kanecountyconnects.com/2017/06/lepc-ensures-quality-hazmat-response-with-help-from-some-friends/</a:t>
            </a:r>
          </a:p>
          <a:p>
            <a:r>
              <a:rPr lang="en-US" dirty="0"/>
              <a:t>Fire :http://www.spokesman.com/stories/2017/jul/07/north-central-montana-wildfire-grows-to-13-square-/#/0</a:t>
            </a:r>
          </a:p>
        </p:txBody>
      </p:sp>
      <p:sp>
        <p:nvSpPr>
          <p:cNvPr id="4" name="Slide Number Placeholder 3"/>
          <p:cNvSpPr>
            <a:spLocks noGrp="1"/>
          </p:cNvSpPr>
          <p:nvPr>
            <p:ph type="sldNum" sz="quarter" idx="10"/>
          </p:nvPr>
        </p:nvSpPr>
        <p:spPr/>
        <p:txBody>
          <a:bodyPr/>
          <a:lstStyle/>
          <a:p>
            <a:fld id="{33112DFD-1514-491C-9556-2E76B2256DD2}" type="slidenum">
              <a:rPr lang="en-US" smtClean="0"/>
              <a:t>3</a:t>
            </a:fld>
            <a:endParaRPr lang="en-US"/>
          </a:p>
        </p:txBody>
      </p:sp>
    </p:spTree>
    <p:extLst>
      <p:ext uri="{BB962C8B-B14F-4D97-AF65-F5344CB8AC3E}">
        <p14:creationId xmlns:p14="http://schemas.microsoft.com/office/powerpoint/2010/main" val="1585929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5 caps with large printed roles on them</a:t>
            </a:r>
          </a:p>
          <a:p>
            <a:r>
              <a:rPr lang="en-US" dirty="0"/>
              <a:t>	1.</a:t>
            </a:r>
            <a:r>
              <a:rPr lang="en-US" baseline="0" dirty="0"/>
              <a:t> Plans, Annexes, and Exercises</a:t>
            </a:r>
          </a:p>
          <a:p>
            <a:r>
              <a:rPr lang="en-US" baseline="0" dirty="0"/>
              <a:t>	2. Social Media Manager</a:t>
            </a:r>
          </a:p>
          <a:p>
            <a:r>
              <a:rPr lang="en-US" baseline="0" dirty="0"/>
              <a:t>	3. Educational Outreach </a:t>
            </a:r>
          </a:p>
          <a:p>
            <a:r>
              <a:rPr lang="en-US" baseline="0" dirty="0"/>
              <a:t>	4. Exercise Planner and Coordinator </a:t>
            </a:r>
          </a:p>
          <a:p>
            <a:r>
              <a:rPr lang="en-US" baseline="0" dirty="0"/>
              <a:t>	5. Weather Forecaster and NWS Liaison </a:t>
            </a:r>
          </a:p>
          <a:p>
            <a:r>
              <a:rPr lang="en-US" baseline="0" dirty="0"/>
              <a:t>	6. EOC Manager</a:t>
            </a:r>
          </a:p>
          <a:p>
            <a:endParaRPr lang="en-US" baseline="0" dirty="0"/>
          </a:p>
          <a:p>
            <a:r>
              <a:rPr lang="en-US" baseline="0" dirty="0"/>
              <a:t>What if I told you… there is a tool to help us focus our job tasks in areas of greater need first? In areas that will do the most good initially?</a:t>
            </a:r>
          </a:p>
          <a:p>
            <a:endParaRPr lang="en-US" baseline="0" dirty="0"/>
          </a:p>
          <a:p>
            <a:r>
              <a:rPr lang="en-US" baseline="0" dirty="0"/>
              <a:t>Many Hate Photo: http://www.projectmanage.com/the-world-of-project-management-and-its-many-hats/</a:t>
            </a:r>
          </a:p>
          <a:p>
            <a:r>
              <a:rPr lang="en-US" baseline="0" dirty="0"/>
              <a:t>Trail: https://www.forestparkconservancy.org/tales-from-the-trails/trails-assistant-job-opening</a:t>
            </a:r>
            <a:endParaRPr lang="en-US" dirty="0"/>
          </a:p>
        </p:txBody>
      </p:sp>
      <p:sp>
        <p:nvSpPr>
          <p:cNvPr id="4" name="Slide Number Placeholder 3"/>
          <p:cNvSpPr>
            <a:spLocks noGrp="1"/>
          </p:cNvSpPr>
          <p:nvPr>
            <p:ph type="sldNum" sz="quarter" idx="10"/>
          </p:nvPr>
        </p:nvSpPr>
        <p:spPr/>
        <p:txBody>
          <a:bodyPr/>
          <a:lstStyle/>
          <a:p>
            <a:fld id="{33112DFD-1514-491C-9556-2E76B2256DD2}" type="slidenum">
              <a:rPr lang="en-US" smtClean="0"/>
              <a:t>4</a:t>
            </a:fld>
            <a:endParaRPr lang="en-US"/>
          </a:p>
        </p:txBody>
      </p:sp>
    </p:spTree>
    <p:extLst>
      <p:ext uri="{BB962C8B-B14F-4D97-AF65-F5344CB8AC3E}">
        <p14:creationId xmlns:p14="http://schemas.microsoft.com/office/powerpoint/2010/main" val="2689437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GIF: </a:t>
            </a:r>
          </a:p>
        </p:txBody>
      </p:sp>
      <p:sp>
        <p:nvSpPr>
          <p:cNvPr id="4" name="Slide Number Placeholder 3"/>
          <p:cNvSpPr>
            <a:spLocks noGrp="1"/>
          </p:cNvSpPr>
          <p:nvPr>
            <p:ph type="sldNum" sz="quarter" idx="10"/>
          </p:nvPr>
        </p:nvSpPr>
        <p:spPr/>
        <p:txBody>
          <a:bodyPr/>
          <a:lstStyle/>
          <a:p>
            <a:fld id="{33112DFD-1514-491C-9556-2E76B2256DD2}" type="slidenum">
              <a:rPr lang="en-US" smtClean="0"/>
              <a:t>5</a:t>
            </a:fld>
            <a:endParaRPr lang="en-US"/>
          </a:p>
        </p:txBody>
      </p:sp>
    </p:spTree>
    <p:extLst>
      <p:ext uri="{BB962C8B-B14F-4D97-AF65-F5344CB8AC3E}">
        <p14:creationId xmlns:p14="http://schemas.microsoft.com/office/powerpoint/2010/main" val="1339471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Chakraborty et al. 2005, 24</a:t>
            </a:r>
          </a:p>
          <a:p>
            <a:r>
              <a:rPr lang="en-US" dirty="0"/>
              <a:t>Anderson,</a:t>
            </a:r>
            <a:r>
              <a:rPr lang="en-US" baseline="0" dirty="0"/>
              <a:t> 1994</a:t>
            </a:r>
          </a:p>
          <a:p>
            <a:endParaRPr lang="en-US" baseline="0" dirty="0"/>
          </a:p>
          <a:p>
            <a:r>
              <a:rPr lang="en-US" baseline="0" dirty="0"/>
              <a:t>Chain: https://www.hitachi-systems-security.com/4-0-4/</a:t>
            </a:r>
            <a:endParaRPr lang="en-US" dirty="0"/>
          </a:p>
        </p:txBody>
      </p:sp>
      <p:sp>
        <p:nvSpPr>
          <p:cNvPr id="4" name="Slide Number Placeholder 3"/>
          <p:cNvSpPr>
            <a:spLocks noGrp="1"/>
          </p:cNvSpPr>
          <p:nvPr>
            <p:ph type="sldNum" sz="quarter" idx="10"/>
          </p:nvPr>
        </p:nvSpPr>
        <p:spPr/>
        <p:txBody>
          <a:bodyPr/>
          <a:lstStyle/>
          <a:p>
            <a:fld id="{33112DFD-1514-491C-9556-2E76B2256DD2}" type="slidenum">
              <a:rPr lang="en-US" smtClean="0"/>
              <a:t>6</a:t>
            </a:fld>
            <a:endParaRPr lang="en-US"/>
          </a:p>
        </p:txBody>
      </p:sp>
    </p:spTree>
    <p:extLst>
      <p:ext uri="{BB962C8B-B14F-4D97-AF65-F5344CB8AC3E}">
        <p14:creationId xmlns:p14="http://schemas.microsoft.com/office/powerpoint/2010/main" val="2122655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Senkbeil</a:t>
            </a:r>
            <a:r>
              <a:rPr lang="en-US" dirty="0"/>
              <a:t> et al., 2012, 160, 164-170</a:t>
            </a:r>
          </a:p>
          <a:p>
            <a:r>
              <a:rPr lang="en-US" dirty="0" err="1"/>
              <a:t>Balluz</a:t>
            </a:r>
            <a:r>
              <a:rPr lang="en-US" dirty="0"/>
              <a:t> et al.</a:t>
            </a:r>
            <a:r>
              <a:rPr lang="en-US" baseline="0" dirty="0"/>
              <a:t> 2000, 73-76</a:t>
            </a:r>
          </a:p>
          <a:p>
            <a:r>
              <a:rPr lang="en-US" baseline="0" dirty="0"/>
              <a:t>Collins and </a:t>
            </a:r>
            <a:r>
              <a:rPr lang="en-US" baseline="0" dirty="0" err="1"/>
              <a:t>Kapucu</a:t>
            </a:r>
            <a:r>
              <a:rPr lang="en-US" baseline="0" dirty="0"/>
              <a:t> 2008, 590-591</a:t>
            </a:r>
          </a:p>
          <a:p>
            <a:endParaRPr lang="en-US" dirty="0"/>
          </a:p>
        </p:txBody>
      </p:sp>
      <p:sp>
        <p:nvSpPr>
          <p:cNvPr id="4" name="Slide Number Placeholder 3"/>
          <p:cNvSpPr>
            <a:spLocks noGrp="1"/>
          </p:cNvSpPr>
          <p:nvPr>
            <p:ph type="sldNum" sz="quarter" idx="10"/>
          </p:nvPr>
        </p:nvSpPr>
        <p:spPr/>
        <p:txBody>
          <a:bodyPr/>
          <a:lstStyle/>
          <a:p>
            <a:fld id="{33112DFD-1514-491C-9556-2E76B2256DD2}" type="slidenum">
              <a:rPr lang="en-US" smtClean="0"/>
              <a:t>7</a:t>
            </a:fld>
            <a:endParaRPr lang="en-US"/>
          </a:p>
        </p:txBody>
      </p:sp>
    </p:spTree>
    <p:extLst>
      <p:ext uri="{BB962C8B-B14F-4D97-AF65-F5344CB8AC3E}">
        <p14:creationId xmlns:p14="http://schemas.microsoft.com/office/powerpoint/2010/main" val="1055209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a:t>
            </a:r>
            <a:r>
              <a:rPr lang="en-US" baseline="0" dirty="0"/>
              <a:t> that I have hopefully explained and convinced you of why SV is useful in EM, lets talk about how we can create an SVI for usage. </a:t>
            </a:r>
          </a:p>
          <a:p>
            <a:endParaRPr lang="en-US" baseline="0" dirty="0"/>
          </a:p>
          <a:p>
            <a:r>
              <a:rPr lang="en-US" baseline="0" dirty="0"/>
              <a:t>Target: http://www.psdgraphics.com/wp-content/uploads/2014/09/dart-on-target.jpg</a:t>
            </a:r>
          </a:p>
          <a:p>
            <a:r>
              <a:rPr lang="en-US" baseline="0" dirty="0"/>
              <a:t>Blocks: https://whatsupusana.com/wp-content/uploads/2012/08/Blocks.jpg</a:t>
            </a:r>
          </a:p>
          <a:p>
            <a:r>
              <a:rPr lang="en-US" baseline="0" dirty="0"/>
              <a:t>Person: https://cdn.pixabay.com/photo/2012/04/26/19/47/man-42934_960_720.png</a:t>
            </a:r>
          </a:p>
          <a:p>
            <a:r>
              <a:rPr lang="en-US" baseline="0" dirty="0"/>
              <a:t>Property: https://www.bing.com/images/search?view=detailV2&amp;ccid=uKpo2E0p&amp;id=80D5C641CC4566169749639536F001446A56D008&amp;thid=OIP.uKpo2E0pA_bPY8ekjyiVjgHaFP&amp;mediaurl=http%3a%2f%2fwww.freevector.com%2fsite_media%2fpreview_images%2fFreeVector-City-Skyscrapers-Vector.jpg&amp;exph=724&amp;expw=1024&amp;q=sky+scraper+clipart&amp;simid=608037736397670654&amp;selectedIndex=34&amp;ajaxhist=0</a:t>
            </a:r>
          </a:p>
          <a:p>
            <a:r>
              <a:rPr lang="en-US" baseline="0" dirty="0"/>
              <a:t>Money: https://thumbs.dreamstime.com/x/vertical-background-dollar-bills-16088946.jpg</a:t>
            </a:r>
            <a:endParaRPr lang="en-US" dirty="0"/>
          </a:p>
        </p:txBody>
      </p:sp>
      <p:sp>
        <p:nvSpPr>
          <p:cNvPr id="4" name="Slide Number Placeholder 3"/>
          <p:cNvSpPr>
            <a:spLocks noGrp="1"/>
          </p:cNvSpPr>
          <p:nvPr>
            <p:ph type="sldNum" sz="quarter" idx="10"/>
          </p:nvPr>
        </p:nvSpPr>
        <p:spPr/>
        <p:txBody>
          <a:bodyPr/>
          <a:lstStyle/>
          <a:p>
            <a:fld id="{33112DFD-1514-491C-9556-2E76B2256DD2}" type="slidenum">
              <a:rPr lang="en-US" smtClean="0"/>
              <a:t>8</a:t>
            </a:fld>
            <a:endParaRPr lang="en-US"/>
          </a:p>
        </p:txBody>
      </p:sp>
    </p:spTree>
    <p:extLst>
      <p:ext uri="{BB962C8B-B14F-4D97-AF65-F5344CB8AC3E}">
        <p14:creationId xmlns:p14="http://schemas.microsoft.com/office/powerpoint/2010/main" val="429991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*1/38 citizens receive</a:t>
            </a:r>
            <a:r>
              <a:rPr lang="en-US" baseline="0" dirty="0"/>
              <a:t> the survey each year – get a follow-up visit or call if not returned within a certain time</a:t>
            </a:r>
          </a:p>
          <a:p>
            <a:r>
              <a:rPr lang="en-US" baseline="0" dirty="0"/>
              <a:t>Survey is sampled, leading to sampling error that can be higher in some variables than others</a:t>
            </a:r>
          </a:p>
          <a:p>
            <a:r>
              <a:rPr lang="en-US" baseline="0" dirty="0"/>
              <a:t>5 year data gives the largest sampling size for added accuracy </a:t>
            </a:r>
          </a:p>
          <a:p>
            <a:endParaRPr lang="en-US" baseline="0" dirty="0"/>
          </a:p>
          <a:p>
            <a:r>
              <a:rPr lang="en-US" baseline="0" dirty="0"/>
              <a:t>Census: https://gcn.com/~/media/GIG/GCN/Redesign/Articles/2017/January/census2.png</a:t>
            </a:r>
          </a:p>
          <a:p>
            <a:r>
              <a:rPr lang="en-US" baseline="0" dirty="0"/>
              <a:t>Census Block: https://gcn.com/~/media/GIG/GCN/Redesign/Articles/2017/January/census2.png</a:t>
            </a:r>
          </a:p>
          <a:p>
            <a:r>
              <a:rPr lang="en-US" baseline="0" dirty="0"/>
              <a:t>ESRI: https://yizhuangfanggeospatial.files.wordpress.com/2015/09/esri_arcmap_transparente.png</a:t>
            </a:r>
            <a:endParaRPr lang="en-US" dirty="0"/>
          </a:p>
        </p:txBody>
      </p:sp>
      <p:sp>
        <p:nvSpPr>
          <p:cNvPr id="4" name="Slide Number Placeholder 3"/>
          <p:cNvSpPr>
            <a:spLocks noGrp="1"/>
          </p:cNvSpPr>
          <p:nvPr>
            <p:ph type="sldNum" sz="quarter" idx="10"/>
          </p:nvPr>
        </p:nvSpPr>
        <p:spPr/>
        <p:txBody>
          <a:bodyPr/>
          <a:lstStyle/>
          <a:p>
            <a:fld id="{33112DFD-1514-491C-9556-2E76B2256DD2}" type="slidenum">
              <a:rPr lang="en-US" smtClean="0"/>
              <a:t>10</a:t>
            </a:fld>
            <a:endParaRPr lang="en-US"/>
          </a:p>
        </p:txBody>
      </p:sp>
    </p:spTree>
    <p:extLst>
      <p:ext uri="{BB962C8B-B14F-4D97-AF65-F5344CB8AC3E}">
        <p14:creationId xmlns:p14="http://schemas.microsoft.com/office/powerpoint/2010/main" val="1601906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outerShdw blurRad="9525" dist="25400" dir="14640000" algn="tl">
                    <a:srgbClr val="000000">
                      <a:alpha val="30000"/>
                    </a:srgbClr>
                  </a:outerShdw>
                </a:effectLst>
                <a:latin typeface="+mn-lt"/>
                <a:ea typeface="+mn-ea"/>
                <a:cs typeface="+mn-cs"/>
              </a:rPr>
              <a:t>Minority Population: Translation of warning information</a:t>
            </a:r>
            <a:endParaRPr lang="en-US" sz="1400" kern="1200" dirty="0">
              <a:solidFill>
                <a:schemeClr val="tx1"/>
              </a:solidFill>
              <a:effectLst/>
              <a:latin typeface="+mn-lt"/>
              <a:ea typeface="+mn-ea"/>
              <a:cs typeface="+mn-cs"/>
            </a:endParaRPr>
          </a:p>
          <a:p>
            <a:pPr lvl="1"/>
            <a:r>
              <a:rPr lang="en-US" sz="1200" kern="1200" dirty="0">
                <a:solidFill>
                  <a:schemeClr val="tx1"/>
                </a:solidFill>
                <a:effectLst>
                  <a:outerShdw blurRad="9525" dist="25400" dir="14640000" algn="tl">
                    <a:srgbClr val="000000">
                      <a:alpha val="30000"/>
                    </a:srgbClr>
                  </a:outerShdw>
                </a:effectLst>
                <a:latin typeface="+mn-lt"/>
                <a:ea typeface="+mn-ea"/>
                <a:cs typeface="+mn-cs"/>
              </a:rPr>
              <a:t>Minors and Elderly: More dependent on others for care; mobility; Personal Beliefs</a:t>
            </a:r>
            <a:endParaRPr lang="en-US" sz="1400" kern="1200" dirty="0">
              <a:solidFill>
                <a:schemeClr val="tx1"/>
              </a:solidFill>
              <a:effectLst/>
              <a:latin typeface="+mn-lt"/>
              <a:ea typeface="+mn-ea"/>
              <a:cs typeface="+mn-cs"/>
            </a:endParaRPr>
          </a:p>
          <a:p>
            <a:pPr lvl="1"/>
            <a:r>
              <a:rPr lang="en-US" sz="1200" kern="1200" dirty="0">
                <a:solidFill>
                  <a:schemeClr val="tx1"/>
                </a:solidFill>
                <a:effectLst>
                  <a:outerShdw blurRad="9525" dist="25400" dir="14640000" algn="tl">
                    <a:srgbClr val="000000">
                      <a:alpha val="30000"/>
                    </a:srgbClr>
                  </a:outerShdw>
                </a:effectLst>
                <a:latin typeface="+mn-lt"/>
                <a:ea typeface="+mn-ea"/>
                <a:cs typeface="+mn-cs"/>
              </a:rPr>
              <a:t>Poverty Line: Lack of preparedness supplies/insurance</a:t>
            </a:r>
            <a:endParaRPr lang="en-US" sz="1400" kern="1200" dirty="0">
              <a:solidFill>
                <a:schemeClr val="tx1"/>
              </a:solidFill>
              <a:effectLst/>
              <a:latin typeface="+mn-lt"/>
              <a:ea typeface="+mn-ea"/>
              <a:cs typeface="+mn-cs"/>
            </a:endParaRPr>
          </a:p>
          <a:p>
            <a:pPr lvl="1"/>
            <a:r>
              <a:rPr lang="en-US" sz="1200" kern="1200" dirty="0">
                <a:solidFill>
                  <a:schemeClr val="tx1"/>
                </a:solidFill>
                <a:effectLst>
                  <a:outerShdw blurRad="9525" dist="25400" dir="14640000" algn="tl">
                    <a:srgbClr val="000000">
                      <a:alpha val="30000"/>
                    </a:srgbClr>
                  </a:outerShdw>
                </a:effectLst>
                <a:latin typeface="+mn-lt"/>
                <a:ea typeface="+mn-ea"/>
                <a:cs typeface="+mn-cs"/>
              </a:rPr>
              <a:t>Trailer Homes/Apt, Vehicle Access, and HH Makeup </a:t>
            </a:r>
            <a:endParaRPr lang="en-US" sz="1400" kern="1200" dirty="0">
              <a:solidFill>
                <a:schemeClr val="tx1"/>
              </a:solidFill>
              <a:effectLst/>
              <a:latin typeface="+mn-lt"/>
              <a:ea typeface="+mn-ea"/>
              <a:cs typeface="+mn-cs"/>
            </a:endParaRPr>
          </a:p>
          <a:p>
            <a:pPr lvl="1"/>
            <a:r>
              <a:rPr lang="en-US" sz="1200" kern="1200" dirty="0">
                <a:solidFill>
                  <a:schemeClr val="tx1"/>
                </a:solidFill>
                <a:effectLst>
                  <a:outerShdw blurRad="9525" dist="25400" dir="14640000" algn="tl">
                    <a:srgbClr val="000000">
                      <a:alpha val="30000"/>
                    </a:srgbClr>
                  </a:outerShdw>
                </a:effectLst>
                <a:latin typeface="+mn-lt"/>
                <a:ea typeface="+mn-ea"/>
                <a:cs typeface="+mn-cs"/>
              </a:rPr>
              <a:t>No HS Diploma: Miss out on emergency/government assistance education</a:t>
            </a:r>
            <a:endParaRPr lang="en-US" sz="1400" kern="1200" dirty="0">
              <a:solidFill>
                <a:schemeClr val="tx1"/>
              </a:solidFill>
              <a:effectLst/>
              <a:latin typeface="+mn-lt"/>
              <a:ea typeface="+mn-ea"/>
              <a:cs typeface="+mn-cs"/>
            </a:endParaRPr>
          </a:p>
          <a:p>
            <a:endParaRPr lang="en-US" baseline="0" dirty="0"/>
          </a:p>
          <a:p>
            <a:endParaRPr lang="en-US" baseline="0" dirty="0"/>
          </a:p>
          <a:p>
            <a:r>
              <a:rPr lang="en-US" baseline="0" dirty="0"/>
              <a:t>People: https://yizhuangfanggeospatial.files.wordpress.com/2015/09/esri_arcmap_transparente.png</a:t>
            </a:r>
          </a:p>
          <a:p>
            <a:r>
              <a:rPr lang="en-US" baseline="0" dirty="0"/>
              <a:t>Age: https://wagingnonviolence.org/wp-content/uploads/2013/09/037.jpg</a:t>
            </a:r>
          </a:p>
          <a:p>
            <a:r>
              <a:rPr lang="en-US" baseline="0" dirty="0"/>
              <a:t>Income: https://unibudgetlife.files.wordpress.com/2013/10/the-poverty-line.jpg</a:t>
            </a:r>
          </a:p>
          <a:p>
            <a:r>
              <a:rPr lang="en-US" baseline="0" dirty="0"/>
              <a:t>House type: http://www.city-data.com/disaster-photos/photos/40826.jpg</a:t>
            </a:r>
          </a:p>
          <a:p>
            <a:r>
              <a:rPr lang="en-US" baseline="0" dirty="0"/>
              <a:t>Education: http://images.naldzgraphics.net/2013/03/8-no-diploma.jpg</a:t>
            </a:r>
            <a:endParaRPr lang="en-US" dirty="0"/>
          </a:p>
        </p:txBody>
      </p:sp>
      <p:sp>
        <p:nvSpPr>
          <p:cNvPr id="4" name="Slide Number Placeholder 3"/>
          <p:cNvSpPr>
            <a:spLocks noGrp="1"/>
          </p:cNvSpPr>
          <p:nvPr>
            <p:ph type="sldNum" sz="quarter" idx="10"/>
          </p:nvPr>
        </p:nvSpPr>
        <p:spPr/>
        <p:txBody>
          <a:bodyPr/>
          <a:lstStyle/>
          <a:p>
            <a:fld id="{33112DFD-1514-491C-9556-2E76B2256DD2}" type="slidenum">
              <a:rPr lang="en-US" smtClean="0"/>
              <a:t>11</a:t>
            </a:fld>
            <a:endParaRPr lang="en-US"/>
          </a:p>
        </p:txBody>
      </p:sp>
    </p:spTree>
    <p:extLst>
      <p:ext uri="{BB962C8B-B14F-4D97-AF65-F5344CB8AC3E}">
        <p14:creationId xmlns:p14="http://schemas.microsoft.com/office/powerpoint/2010/main" val="3594453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B99A0C3-F487-422B-9CDB-276512D903A2}" type="datetimeFigureOut">
              <a:rPr lang="en-US" smtClean="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7430C-0DA1-453D-943D-960CCD1870ED}" type="slidenum">
              <a:rPr lang="en-US" smtClean="0"/>
              <a:t>‹#›</a:t>
            </a:fld>
            <a:endParaRPr lang="en-US"/>
          </a:p>
        </p:txBody>
      </p:sp>
    </p:spTree>
    <p:extLst>
      <p:ext uri="{BB962C8B-B14F-4D97-AF65-F5344CB8AC3E}">
        <p14:creationId xmlns:p14="http://schemas.microsoft.com/office/powerpoint/2010/main" val="2206421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99A0C3-F487-422B-9CDB-276512D903A2}" type="datetimeFigureOut">
              <a:rPr lang="en-US" smtClean="0"/>
              <a:t>6/15/2021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7430C-0DA1-453D-943D-960CCD1870ED}" type="slidenum">
              <a:rPr lang="en-US" smtClean="0"/>
              <a:t>‹#›</a:t>
            </a:fld>
            <a:endParaRPr lang="en-US"/>
          </a:p>
        </p:txBody>
      </p:sp>
    </p:spTree>
    <p:extLst>
      <p:ext uri="{BB962C8B-B14F-4D97-AF65-F5344CB8AC3E}">
        <p14:creationId xmlns:p14="http://schemas.microsoft.com/office/powerpoint/2010/main" val="2453416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99A0C3-F487-422B-9CDB-276512D903A2}" type="datetimeFigureOut">
              <a:rPr lang="en-US" smtClean="0"/>
              <a:t>6/15/2021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7430C-0DA1-453D-943D-960CCD1870ED}" type="slidenum">
              <a:rPr lang="en-US" smtClean="0"/>
              <a:t>‹#›</a:t>
            </a:fld>
            <a:endParaRPr lang="en-US"/>
          </a:p>
        </p:txBody>
      </p:sp>
    </p:spTree>
    <p:extLst>
      <p:ext uri="{BB962C8B-B14F-4D97-AF65-F5344CB8AC3E}">
        <p14:creationId xmlns:p14="http://schemas.microsoft.com/office/powerpoint/2010/main" val="34165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99A0C3-F487-422B-9CDB-276512D903A2}" type="datetimeFigureOut">
              <a:rPr lang="en-US" smtClean="0"/>
              <a:t>6/15/2021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7430C-0DA1-453D-943D-960CCD1870ED}"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03322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99A0C3-F487-422B-9CDB-276512D903A2}" type="datetimeFigureOut">
              <a:rPr lang="en-US" smtClean="0"/>
              <a:t>6/15/2021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7430C-0DA1-453D-943D-960CCD1870ED}" type="slidenum">
              <a:rPr lang="en-US" smtClean="0"/>
              <a:t>‹#›</a:t>
            </a:fld>
            <a:endParaRPr lang="en-US"/>
          </a:p>
        </p:txBody>
      </p:sp>
    </p:spTree>
    <p:extLst>
      <p:ext uri="{BB962C8B-B14F-4D97-AF65-F5344CB8AC3E}">
        <p14:creationId xmlns:p14="http://schemas.microsoft.com/office/powerpoint/2010/main" val="845318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B99A0C3-F487-422B-9CDB-276512D903A2}" type="datetimeFigureOut">
              <a:rPr lang="en-US" smtClean="0"/>
              <a:t>6/15/2021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7430C-0DA1-453D-943D-960CCD1870ED}" type="slidenum">
              <a:rPr lang="en-US" smtClean="0"/>
              <a:t>‹#›</a:t>
            </a:fld>
            <a:endParaRPr lang="en-US"/>
          </a:p>
        </p:txBody>
      </p:sp>
    </p:spTree>
    <p:extLst>
      <p:ext uri="{BB962C8B-B14F-4D97-AF65-F5344CB8AC3E}">
        <p14:creationId xmlns:p14="http://schemas.microsoft.com/office/powerpoint/2010/main" val="879711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B99A0C3-F487-422B-9CDB-276512D903A2}" type="datetimeFigureOut">
              <a:rPr lang="en-US" smtClean="0"/>
              <a:t>6/15/2021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7430C-0DA1-453D-943D-960CCD1870ED}" type="slidenum">
              <a:rPr lang="en-US" smtClean="0"/>
              <a:t>‹#›</a:t>
            </a:fld>
            <a:endParaRPr lang="en-US"/>
          </a:p>
        </p:txBody>
      </p:sp>
    </p:spTree>
    <p:extLst>
      <p:ext uri="{BB962C8B-B14F-4D97-AF65-F5344CB8AC3E}">
        <p14:creationId xmlns:p14="http://schemas.microsoft.com/office/powerpoint/2010/main" val="2420565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99A0C3-F487-422B-9CDB-276512D903A2}" type="datetimeFigureOut">
              <a:rPr lang="en-US" smtClean="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7430C-0DA1-453D-943D-960CCD1870ED}" type="slidenum">
              <a:rPr lang="en-US" smtClean="0"/>
              <a:t>‹#›</a:t>
            </a:fld>
            <a:endParaRPr lang="en-US"/>
          </a:p>
        </p:txBody>
      </p:sp>
    </p:spTree>
    <p:extLst>
      <p:ext uri="{BB962C8B-B14F-4D97-AF65-F5344CB8AC3E}">
        <p14:creationId xmlns:p14="http://schemas.microsoft.com/office/powerpoint/2010/main" val="1974988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99A0C3-F487-422B-9CDB-276512D903A2}" type="datetimeFigureOut">
              <a:rPr lang="en-US" smtClean="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7430C-0DA1-453D-943D-960CCD1870ED}" type="slidenum">
              <a:rPr lang="en-US" smtClean="0"/>
              <a:t>‹#›</a:t>
            </a:fld>
            <a:endParaRPr lang="en-US"/>
          </a:p>
        </p:txBody>
      </p:sp>
    </p:spTree>
    <p:extLst>
      <p:ext uri="{BB962C8B-B14F-4D97-AF65-F5344CB8AC3E}">
        <p14:creationId xmlns:p14="http://schemas.microsoft.com/office/powerpoint/2010/main" val="3168564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99A0C3-F487-422B-9CDB-276512D903A2}" type="datetimeFigureOut">
              <a:rPr lang="en-US" smtClean="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7430C-0DA1-453D-943D-960CCD1870ED}" type="slidenum">
              <a:rPr lang="en-US" smtClean="0"/>
              <a:t>‹#›</a:t>
            </a:fld>
            <a:endParaRPr lang="en-US"/>
          </a:p>
        </p:txBody>
      </p:sp>
    </p:spTree>
    <p:extLst>
      <p:ext uri="{BB962C8B-B14F-4D97-AF65-F5344CB8AC3E}">
        <p14:creationId xmlns:p14="http://schemas.microsoft.com/office/powerpoint/2010/main" val="1412574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99A0C3-F487-422B-9CDB-276512D903A2}" type="datetimeFigureOut">
              <a:rPr lang="en-US" smtClean="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7430C-0DA1-453D-943D-960CCD1870ED}" type="slidenum">
              <a:rPr lang="en-US" smtClean="0"/>
              <a:t>‹#›</a:t>
            </a:fld>
            <a:endParaRPr lang="en-US"/>
          </a:p>
        </p:txBody>
      </p:sp>
    </p:spTree>
    <p:extLst>
      <p:ext uri="{BB962C8B-B14F-4D97-AF65-F5344CB8AC3E}">
        <p14:creationId xmlns:p14="http://schemas.microsoft.com/office/powerpoint/2010/main" val="1087069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99A0C3-F487-422B-9CDB-276512D903A2}" type="datetimeFigureOut">
              <a:rPr lang="en-US" smtClean="0"/>
              <a:t>6/15/2021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7430C-0DA1-453D-943D-960CCD1870ED}" type="slidenum">
              <a:rPr lang="en-US" smtClean="0"/>
              <a:t>‹#›</a:t>
            </a:fld>
            <a:endParaRPr lang="en-US"/>
          </a:p>
        </p:txBody>
      </p:sp>
    </p:spTree>
    <p:extLst>
      <p:ext uri="{BB962C8B-B14F-4D97-AF65-F5344CB8AC3E}">
        <p14:creationId xmlns:p14="http://schemas.microsoft.com/office/powerpoint/2010/main" val="314670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99A0C3-F487-422B-9CDB-276512D903A2}" type="datetimeFigureOut">
              <a:rPr lang="en-US" smtClean="0"/>
              <a:t>6/15/2021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7430C-0DA1-453D-943D-960CCD1870ED}" type="slidenum">
              <a:rPr lang="en-US" smtClean="0"/>
              <a:t>‹#›</a:t>
            </a:fld>
            <a:endParaRPr lang="en-US"/>
          </a:p>
        </p:txBody>
      </p:sp>
    </p:spTree>
    <p:extLst>
      <p:ext uri="{BB962C8B-B14F-4D97-AF65-F5344CB8AC3E}">
        <p14:creationId xmlns:p14="http://schemas.microsoft.com/office/powerpoint/2010/main" val="1876596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99A0C3-F487-422B-9CDB-276512D903A2}" type="datetimeFigureOut">
              <a:rPr lang="en-US" smtClean="0"/>
              <a:t>6/15/2021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7430C-0DA1-453D-943D-960CCD1870ED}" type="slidenum">
              <a:rPr lang="en-US" smtClean="0"/>
              <a:t>‹#›</a:t>
            </a:fld>
            <a:endParaRPr lang="en-US"/>
          </a:p>
        </p:txBody>
      </p:sp>
    </p:spTree>
    <p:extLst>
      <p:ext uri="{BB962C8B-B14F-4D97-AF65-F5344CB8AC3E}">
        <p14:creationId xmlns:p14="http://schemas.microsoft.com/office/powerpoint/2010/main" val="3523545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99A0C3-F487-422B-9CDB-276512D903A2}" type="datetimeFigureOut">
              <a:rPr lang="en-US" smtClean="0"/>
              <a:t>6/15/2021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7430C-0DA1-453D-943D-960CCD1870ED}" type="slidenum">
              <a:rPr lang="en-US" smtClean="0"/>
              <a:t>‹#›</a:t>
            </a:fld>
            <a:endParaRPr lang="en-US"/>
          </a:p>
        </p:txBody>
      </p:sp>
    </p:spTree>
    <p:extLst>
      <p:ext uri="{BB962C8B-B14F-4D97-AF65-F5344CB8AC3E}">
        <p14:creationId xmlns:p14="http://schemas.microsoft.com/office/powerpoint/2010/main" val="665254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B99A0C3-F487-422B-9CDB-276512D903A2}" type="datetimeFigureOut">
              <a:rPr lang="en-US" smtClean="0"/>
              <a:t>6/15/2021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7430C-0DA1-453D-943D-960CCD1870ED}" type="slidenum">
              <a:rPr lang="en-US" smtClean="0"/>
              <a:t>‹#›</a:t>
            </a:fld>
            <a:endParaRPr lang="en-US"/>
          </a:p>
        </p:txBody>
      </p:sp>
    </p:spTree>
    <p:extLst>
      <p:ext uri="{BB962C8B-B14F-4D97-AF65-F5344CB8AC3E}">
        <p14:creationId xmlns:p14="http://schemas.microsoft.com/office/powerpoint/2010/main" val="2986172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B99A0C3-F487-422B-9CDB-276512D903A2}" type="datetimeFigureOut">
              <a:rPr lang="en-US" smtClean="0"/>
              <a:t>6/15/2021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7430C-0DA1-453D-943D-960CCD1870ED}" type="slidenum">
              <a:rPr lang="en-US" smtClean="0"/>
              <a:t>‹#›</a:t>
            </a:fld>
            <a:endParaRPr lang="en-US"/>
          </a:p>
        </p:txBody>
      </p:sp>
    </p:spTree>
    <p:extLst>
      <p:ext uri="{BB962C8B-B14F-4D97-AF65-F5344CB8AC3E}">
        <p14:creationId xmlns:p14="http://schemas.microsoft.com/office/powerpoint/2010/main" val="844607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B99A0C3-F487-422B-9CDB-276512D903A2}" type="datetimeFigureOut">
              <a:rPr lang="en-US" smtClean="0"/>
              <a:t>6/15/2021</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1A7430C-0DA1-453D-943D-960CCD1870ED}" type="slidenum">
              <a:rPr lang="en-US" smtClean="0"/>
              <a:t>‹#›</a:t>
            </a:fld>
            <a:endParaRPr lang="en-US"/>
          </a:p>
        </p:txBody>
      </p:sp>
    </p:spTree>
    <p:extLst>
      <p:ext uri="{BB962C8B-B14F-4D97-AF65-F5344CB8AC3E}">
        <p14:creationId xmlns:p14="http://schemas.microsoft.com/office/powerpoint/2010/main" val="3248382207"/>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ucfonline.maps.arcgis.com/apps/View/index.html?appid=2c33dc0bc2da43e6a1925f60daa26e50"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mailto:amorris@baltimorecountymd.gov"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88D-27BD-4A85-BF16-5910452BCE0A}"/>
              </a:ext>
            </a:extLst>
          </p:cNvPr>
          <p:cNvSpPr>
            <a:spLocks noGrp="1"/>
          </p:cNvSpPr>
          <p:nvPr>
            <p:ph type="ctrTitle"/>
          </p:nvPr>
        </p:nvSpPr>
        <p:spPr>
          <a:xfrm>
            <a:off x="1370693" y="1887407"/>
            <a:ext cx="9440034" cy="1828801"/>
          </a:xfrm>
        </p:spPr>
        <p:txBody>
          <a:bodyPr>
            <a:normAutofit fontScale="90000"/>
          </a:bodyPr>
          <a:lstStyle/>
          <a:p>
            <a:r>
              <a:rPr lang="en-US" dirty="0"/>
              <a:t>Investigating Social Vulnerability Analysis and Implementation in Emergency Management</a:t>
            </a:r>
          </a:p>
        </p:txBody>
      </p:sp>
      <p:sp>
        <p:nvSpPr>
          <p:cNvPr id="3" name="Subtitle 2">
            <a:extLst>
              <a:ext uri="{FF2B5EF4-FFF2-40B4-BE49-F238E27FC236}">
                <a16:creationId xmlns:a16="http://schemas.microsoft.com/office/drawing/2014/main" id="{6193B25D-E175-4884-8025-20DE7D2CA120}"/>
              </a:ext>
            </a:extLst>
          </p:cNvPr>
          <p:cNvSpPr>
            <a:spLocks noGrp="1"/>
          </p:cNvSpPr>
          <p:nvPr>
            <p:ph type="subTitle" idx="1"/>
          </p:nvPr>
        </p:nvSpPr>
        <p:spPr>
          <a:xfrm>
            <a:off x="1370693" y="4924589"/>
            <a:ext cx="9440034" cy="1140903"/>
          </a:xfrm>
        </p:spPr>
        <p:txBody>
          <a:bodyPr>
            <a:normAutofit fontScale="92500" lnSpcReduction="20000"/>
          </a:bodyPr>
          <a:lstStyle/>
          <a:p>
            <a:r>
              <a:rPr lang="en-US" dirty="0"/>
              <a:t>Ashley E. Morris</a:t>
            </a:r>
          </a:p>
          <a:p>
            <a:r>
              <a:rPr lang="en-US" dirty="0"/>
              <a:t>Baltimore County Homeland Security and Emergency Management</a:t>
            </a:r>
          </a:p>
          <a:p>
            <a:r>
              <a:rPr lang="en-US" dirty="0"/>
              <a:t>Virginia Emergency Management Symposium 2021</a:t>
            </a:r>
          </a:p>
        </p:txBody>
      </p:sp>
    </p:spTree>
    <p:extLst>
      <p:ext uri="{BB962C8B-B14F-4D97-AF65-F5344CB8AC3E}">
        <p14:creationId xmlns:p14="http://schemas.microsoft.com/office/powerpoint/2010/main" val="2357255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Data</a:t>
            </a:r>
          </a:p>
        </p:txBody>
      </p:sp>
      <p:sp>
        <p:nvSpPr>
          <p:cNvPr id="3" name="Content Placeholder 2"/>
          <p:cNvSpPr>
            <a:spLocks noGrp="1"/>
          </p:cNvSpPr>
          <p:nvPr>
            <p:ph idx="1"/>
          </p:nvPr>
        </p:nvSpPr>
        <p:spPr/>
        <p:txBody>
          <a:bodyPr/>
          <a:lstStyle/>
          <a:p>
            <a:r>
              <a:rPr lang="en-US" dirty="0"/>
              <a:t>American Community Survey Census Data Tables </a:t>
            </a:r>
          </a:p>
          <a:p>
            <a:pPr lvl="1"/>
            <a:r>
              <a:rPr lang="en-US" dirty="0"/>
              <a:t>Block Group: Most Detailed</a:t>
            </a:r>
          </a:p>
          <a:p>
            <a:pPr lvl="1"/>
            <a:r>
              <a:rPr lang="en-US" dirty="0"/>
              <a:t>5 Year Data: 60 months of sampled data</a:t>
            </a:r>
          </a:p>
          <a:p>
            <a:endParaRPr lang="en-US" dirty="0"/>
          </a:p>
          <a:p>
            <a:r>
              <a:rPr lang="en-US" dirty="0"/>
              <a:t>Jurisdiction Census Block Group Shapefile</a:t>
            </a:r>
          </a:p>
          <a:p>
            <a:endParaRPr lang="en-US" dirty="0"/>
          </a:p>
          <a:p>
            <a:r>
              <a:rPr lang="en-US" dirty="0"/>
              <a:t>Mapping Software</a:t>
            </a:r>
          </a:p>
          <a:p>
            <a:pPr lvl="1"/>
            <a:r>
              <a:rPr lang="en-US" dirty="0"/>
              <a:t>GIS Guru </a:t>
            </a:r>
          </a:p>
          <a:p>
            <a:pPr lvl="1"/>
            <a:r>
              <a:rPr lang="en-US" sz="2400" b="1" dirty="0"/>
              <a:t>Third party company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422" y="2969443"/>
            <a:ext cx="3164660" cy="237349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9203" y="1368654"/>
            <a:ext cx="3559205" cy="172219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7823" y="4944411"/>
            <a:ext cx="3168618" cy="1578938"/>
          </a:xfrm>
          <a:prstGeom prst="rect">
            <a:avLst/>
          </a:prstGeom>
        </p:spPr>
      </p:pic>
    </p:spTree>
    <p:extLst>
      <p:ext uri="{BB962C8B-B14F-4D97-AF65-F5344CB8AC3E}">
        <p14:creationId xmlns:p14="http://schemas.microsoft.com/office/powerpoint/2010/main" val="2953786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424206"/>
            <a:ext cx="10353762" cy="886120"/>
          </a:xfrm>
        </p:spPr>
        <p:txBody>
          <a:bodyPr/>
          <a:lstStyle/>
          <a:p>
            <a:r>
              <a:rPr lang="en-US" dirty="0">
                <a:solidFill>
                  <a:schemeClr val="tx1"/>
                </a:solidFill>
              </a:rPr>
              <a:t>Choosing Variables </a:t>
            </a:r>
          </a:p>
        </p:txBody>
      </p:sp>
      <p:sp>
        <p:nvSpPr>
          <p:cNvPr id="3" name="Content Placeholder 2"/>
          <p:cNvSpPr>
            <a:spLocks noGrp="1"/>
          </p:cNvSpPr>
          <p:nvPr>
            <p:ph idx="1"/>
          </p:nvPr>
        </p:nvSpPr>
        <p:spPr>
          <a:xfrm>
            <a:off x="913795" y="1732449"/>
            <a:ext cx="10353762" cy="4715485"/>
          </a:xfrm>
        </p:spPr>
        <p:txBody>
          <a:bodyPr>
            <a:normAutofit lnSpcReduction="10000"/>
          </a:bodyPr>
          <a:lstStyle/>
          <a:p>
            <a:r>
              <a:rPr lang="en-US" sz="2500" b="1" dirty="0"/>
              <a:t>Variables consistent in research are: </a:t>
            </a:r>
          </a:p>
          <a:p>
            <a:pPr lvl="1"/>
            <a:endParaRPr lang="en-US" dirty="0"/>
          </a:p>
          <a:p>
            <a:pPr marL="36900" indent="0">
              <a:buNone/>
            </a:pPr>
            <a:endParaRPr lang="en-US" dirty="0"/>
          </a:p>
          <a:p>
            <a:endParaRPr lang="en-US" dirty="0"/>
          </a:p>
          <a:p>
            <a:endParaRPr lang="en-US" dirty="0"/>
          </a:p>
          <a:p>
            <a:endParaRPr lang="en-US" dirty="0"/>
          </a:p>
          <a:p>
            <a:endParaRPr lang="en-US" dirty="0"/>
          </a:p>
          <a:p>
            <a:endParaRPr lang="en-US" dirty="0"/>
          </a:p>
          <a:p>
            <a:endParaRPr lang="en-US" dirty="0"/>
          </a:p>
          <a:p>
            <a:r>
              <a:rPr lang="en-US" dirty="0"/>
              <a:t>Variables can be added or subtracted based on the goals of the SVI map, but these are good defaults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868" y="3357215"/>
            <a:ext cx="1955340" cy="161071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9766" y="3357215"/>
            <a:ext cx="2154633" cy="1610711"/>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1310" r="21310"/>
          <a:stretch/>
        </p:blipFill>
        <p:spPr>
          <a:xfrm>
            <a:off x="5052767" y="3357216"/>
            <a:ext cx="1940846" cy="1610710"/>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5909" r="5951"/>
          <a:stretch/>
        </p:blipFill>
        <p:spPr>
          <a:xfrm>
            <a:off x="7126664" y="3357216"/>
            <a:ext cx="1989056" cy="1610711"/>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2502" r="8965"/>
          <a:stretch/>
        </p:blipFill>
        <p:spPr>
          <a:xfrm>
            <a:off x="9372084" y="3357218"/>
            <a:ext cx="2108251" cy="1610709"/>
          </a:xfrm>
          <a:prstGeom prst="rect">
            <a:avLst/>
          </a:prstGeom>
        </p:spPr>
      </p:pic>
      <p:sp>
        <p:nvSpPr>
          <p:cNvPr id="9" name="TextBox 8"/>
          <p:cNvSpPr txBox="1"/>
          <p:nvPr/>
        </p:nvSpPr>
        <p:spPr>
          <a:xfrm>
            <a:off x="902255" y="2492952"/>
            <a:ext cx="1661836" cy="707886"/>
          </a:xfrm>
          <a:prstGeom prst="rect">
            <a:avLst/>
          </a:prstGeom>
          <a:noFill/>
        </p:spPr>
        <p:txBody>
          <a:bodyPr wrap="square" rtlCol="0">
            <a:spAutoFit/>
          </a:bodyPr>
          <a:lstStyle/>
          <a:p>
            <a:pPr algn="ctr"/>
            <a:r>
              <a:rPr lang="en-US" sz="2000" dirty="0"/>
              <a:t>RACE &amp;</a:t>
            </a:r>
          </a:p>
          <a:p>
            <a:pPr algn="ctr"/>
            <a:r>
              <a:rPr lang="en-US" sz="2000" dirty="0"/>
              <a:t>ETHNICITY</a:t>
            </a:r>
          </a:p>
        </p:txBody>
      </p:sp>
      <p:sp>
        <p:nvSpPr>
          <p:cNvPr id="10" name="TextBox 9"/>
          <p:cNvSpPr txBox="1"/>
          <p:nvPr/>
        </p:nvSpPr>
        <p:spPr>
          <a:xfrm>
            <a:off x="3101791" y="2646840"/>
            <a:ext cx="1470582" cy="400110"/>
          </a:xfrm>
          <a:prstGeom prst="rect">
            <a:avLst/>
          </a:prstGeom>
          <a:noFill/>
        </p:spPr>
        <p:txBody>
          <a:bodyPr wrap="square" rtlCol="0">
            <a:spAutoFit/>
          </a:bodyPr>
          <a:lstStyle/>
          <a:p>
            <a:pPr algn="ctr"/>
            <a:r>
              <a:rPr lang="en-US" sz="2000" dirty="0"/>
              <a:t>AGE</a:t>
            </a:r>
          </a:p>
        </p:txBody>
      </p:sp>
      <p:sp>
        <p:nvSpPr>
          <p:cNvPr id="11" name="TextBox 10"/>
          <p:cNvSpPr txBox="1"/>
          <p:nvPr/>
        </p:nvSpPr>
        <p:spPr>
          <a:xfrm>
            <a:off x="5292613" y="2646840"/>
            <a:ext cx="1461154" cy="400110"/>
          </a:xfrm>
          <a:prstGeom prst="rect">
            <a:avLst/>
          </a:prstGeom>
          <a:noFill/>
        </p:spPr>
        <p:txBody>
          <a:bodyPr wrap="square" rtlCol="0">
            <a:spAutoFit/>
          </a:bodyPr>
          <a:lstStyle/>
          <a:p>
            <a:pPr algn="ctr"/>
            <a:r>
              <a:rPr lang="en-US" sz="2000" dirty="0"/>
              <a:t>INCOME</a:t>
            </a:r>
          </a:p>
        </p:txBody>
      </p:sp>
      <p:sp>
        <p:nvSpPr>
          <p:cNvPr id="12" name="TextBox 11"/>
          <p:cNvSpPr txBox="1"/>
          <p:nvPr/>
        </p:nvSpPr>
        <p:spPr>
          <a:xfrm>
            <a:off x="7216218" y="2492952"/>
            <a:ext cx="1899502" cy="707886"/>
          </a:xfrm>
          <a:prstGeom prst="rect">
            <a:avLst/>
          </a:prstGeom>
          <a:noFill/>
        </p:spPr>
        <p:txBody>
          <a:bodyPr wrap="square" rtlCol="0">
            <a:spAutoFit/>
          </a:bodyPr>
          <a:lstStyle/>
          <a:p>
            <a:pPr algn="ctr"/>
            <a:r>
              <a:rPr lang="en-US" sz="2000" dirty="0"/>
              <a:t>HOUSEHOLD</a:t>
            </a:r>
          </a:p>
          <a:p>
            <a:pPr algn="ctr"/>
            <a:r>
              <a:rPr lang="en-US" sz="2000" dirty="0"/>
              <a:t>TYPE</a:t>
            </a:r>
          </a:p>
        </p:txBody>
      </p:sp>
      <p:sp>
        <p:nvSpPr>
          <p:cNvPr id="13" name="TextBox 12"/>
          <p:cNvSpPr txBox="1"/>
          <p:nvPr/>
        </p:nvSpPr>
        <p:spPr>
          <a:xfrm>
            <a:off x="9441864" y="2646840"/>
            <a:ext cx="1968690" cy="400110"/>
          </a:xfrm>
          <a:prstGeom prst="rect">
            <a:avLst/>
          </a:prstGeom>
          <a:noFill/>
        </p:spPr>
        <p:txBody>
          <a:bodyPr wrap="square" rtlCol="0">
            <a:spAutoFit/>
          </a:bodyPr>
          <a:lstStyle/>
          <a:p>
            <a:pPr algn="ctr"/>
            <a:r>
              <a:rPr lang="en-US" sz="2000" dirty="0"/>
              <a:t>EDUCATION</a:t>
            </a:r>
          </a:p>
        </p:txBody>
      </p:sp>
    </p:spTree>
    <p:extLst>
      <p:ext uri="{BB962C8B-B14F-4D97-AF65-F5344CB8AC3E}">
        <p14:creationId xmlns:p14="http://schemas.microsoft.com/office/powerpoint/2010/main" val="3606585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EB962-C1A5-4FD7-B6B2-E1F49D95A9C4}"/>
              </a:ext>
            </a:extLst>
          </p:cNvPr>
          <p:cNvSpPr>
            <a:spLocks noGrp="1"/>
          </p:cNvSpPr>
          <p:nvPr>
            <p:ph type="title"/>
          </p:nvPr>
        </p:nvSpPr>
        <p:spPr/>
        <p:txBody>
          <a:bodyPr/>
          <a:lstStyle/>
          <a:p>
            <a:r>
              <a:rPr lang="en-US" dirty="0">
                <a:solidFill>
                  <a:schemeClr val="tx1"/>
                </a:solidFill>
              </a:rPr>
              <a:t>Social Vulnerability Index Construct</a:t>
            </a:r>
          </a:p>
        </p:txBody>
      </p:sp>
      <p:sp>
        <p:nvSpPr>
          <p:cNvPr id="4" name="Text Placeholder 3"/>
          <p:cNvSpPr>
            <a:spLocks noGrp="1"/>
          </p:cNvSpPr>
          <p:nvPr>
            <p:ph type="body" idx="1"/>
          </p:nvPr>
        </p:nvSpPr>
        <p:spPr>
          <a:xfrm>
            <a:off x="913795" y="1659707"/>
            <a:ext cx="3300984" cy="576262"/>
          </a:xfrm>
        </p:spPr>
        <p:txBody>
          <a:bodyPr/>
          <a:lstStyle/>
          <a:p>
            <a:r>
              <a:rPr lang="en-US" b="1" dirty="0"/>
              <a:t>Number Assignment</a:t>
            </a:r>
          </a:p>
        </p:txBody>
      </p:sp>
      <p:sp>
        <p:nvSpPr>
          <p:cNvPr id="7" name="Text Placeholder 6"/>
          <p:cNvSpPr>
            <a:spLocks noGrp="1"/>
          </p:cNvSpPr>
          <p:nvPr>
            <p:ph type="body" sz="half" idx="15"/>
          </p:nvPr>
        </p:nvSpPr>
        <p:spPr>
          <a:xfrm>
            <a:off x="838381" y="4138366"/>
            <a:ext cx="3300984" cy="2139886"/>
          </a:xfrm>
        </p:spPr>
        <p:txBody>
          <a:bodyPr>
            <a:normAutofit fontScale="70000" lnSpcReduction="20000"/>
          </a:bodyPr>
          <a:lstStyle/>
          <a:p>
            <a:r>
              <a:rPr lang="en-US" sz="2900" dirty="0"/>
              <a:t>Hurley, 2009</a:t>
            </a:r>
          </a:p>
          <a:p>
            <a:r>
              <a:rPr lang="en-US" sz="2900" dirty="0"/>
              <a:t>Weighted Method</a:t>
            </a:r>
          </a:p>
          <a:p>
            <a:endParaRPr lang="en-US" sz="2900" dirty="0"/>
          </a:p>
          <a:p>
            <a:r>
              <a:rPr lang="en-US" sz="2900" dirty="0"/>
              <a:t>EX: Chemical Factory (5)</a:t>
            </a:r>
          </a:p>
          <a:p>
            <a:r>
              <a:rPr lang="en-US" sz="2900" dirty="0"/>
              <a:t>Abandoned Warehouse (1)</a:t>
            </a:r>
          </a:p>
        </p:txBody>
      </p:sp>
      <p:sp>
        <p:nvSpPr>
          <p:cNvPr id="5" name="Text Placeholder 4"/>
          <p:cNvSpPr>
            <a:spLocks noGrp="1"/>
          </p:cNvSpPr>
          <p:nvPr>
            <p:ph type="body" sz="quarter" idx="3"/>
          </p:nvPr>
        </p:nvSpPr>
        <p:spPr>
          <a:xfrm>
            <a:off x="4446711" y="1631427"/>
            <a:ext cx="3300984" cy="576262"/>
          </a:xfrm>
        </p:spPr>
        <p:txBody>
          <a:bodyPr/>
          <a:lstStyle/>
          <a:p>
            <a:r>
              <a:rPr lang="en-US" b="1" dirty="0"/>
              <a:t>Standardized</a:t>
            </a:r>
          </a:p>
        </p:txBody>
      </p:sp>
      <p:sp>
        <p:nvSpPr>
          <p:cNvPr id="8" name="Text Placeholder 7"/>
          <p:cNvSpPr>
            <a:spLocks noGrp="1"/>
          </p:cNvSpPr>
          <p:nvPr>
            <p:ph type="body" sz="half" idx="16"/>
          </p:nvPr>
        </p:nvSpPr>
        <p:spPr>
          <a:xfrm>
            <a:off x="4345756" y="4072380"/>
            <a:ext cx="3808429" cy="2130458"/>
          </a:xfrm>
        </p:spPr>
        <p:txBody>
          <a:bodyPr>
            <a:normAutofit fontScale="92500" lnSpcReduction="10000"/>
          </a:bodyPr>
          <a:lstStyle/>
          <a:p>
            <a:r>
              <a:rPr lang="en-US" sz="2200" dirty="0"/>
              <a:t>Cutter, 2000; Chakraborty, 2005</a:t>
            </a:r>
          </a:p>
          <a:p>
            <a:r>
              <a:rPr lang="en-US" sz="2200" dirty="0"/>
              <a:t>Equally Weighted</a:t>
            </a:r>
          </a:p>
          <a:p>
            <a:endParaRPr lang="en-US" sz="2000" dirty="0"/>
          </a:p>
          <a:p>
            <a:r>
              <a:rPr lang="en-US" sz="2200" dirty="0"/>
              <a:t>EX: Ratio of each variable</a:t>
            </a:r>
          </a:p>
          <a:p>
            <a:r>
              <a:rPr lang="en-US" sz="2200" dirty="0"/>
              <a:t>Sum all Variables, Divide</a:t>
            </a:r>
          </a:p>
          <a:p>
            <a:endParaRPr lang="en-US" sz="2000" dirty="0"/>
          </a:p>
        </p:txBody>
      </p:sp>
      <p:sp>
        <p:nvSpPr>
          <p:cNvPr id="6" name="Text Placeholder 5"/>
          <p:cNvSpPr>
            <a:spLocks noGrp="1"/>
          </p:cNvSpPr>
          <p:nvPr>
            <p:ph type="body" sz="quarter" idx="13"/>
          </p:nvPr>
        </p:nvSpPr>
        <p:spPr>
          <a:xfrm>
            <a:off x="7928865" y="1612572"/>
            <a:ext cx="3300984" cy="576262"/>
          </a:xfrm>
        </p:spPr>
        <p:txBody>
          <a:bodyPr/>
          <a:lstStyle/>
          <a:p>
            <a:r>
              <a:rPr lang="en-US" b="1" dirty="0"/>
              <a:t>Questionnaire</a:t>
            </a:r>
          </a:p>
        </p:txBody>
      </p:sp>
      <p:sp>
        <p:nvSpPr>
          <p:cNvPr id="9" name="Text Placeholder 8"/>
          <p:cNvSpPr>
            <a:spLocks noGrp="1"/>
          </p:cNvSpPr>
          <p:nvPr>
            <p:ph type="body" sz="half" idx="17"/>
          </p:nvPr>
        </p:nvSpPr>
        <p:spPr>
          <a:xfrm>
            <a:off x="8051413" y="4006392"/>
            <a:ext cx="3300984" cy="2149311"/>
          </a:xfrm>
        </p:spPr>
        <p:txBody>
          <a:bodyPr>
            <a:normAutofit/>
          </a:bodyPr>
          <a:lstStyle/>
          <a:p>
            <a:r>
              <a:rPr lang="en-US" sz="2000" dirty="0"/>
              <a:t>Gall, 2004</a:t>
            </a:r>
          </a:p>
          <a:p>
            <a:r>
              <a:rPr lang="en-US" sz="2000" dirty="0"/>
              <a:t>Professional Input</a:t>
            </a:r>
          </a:p>
          <a:p>
            <a:endParaRPr lang="en-US" sz="2000" dirty="0"/>
          </a:p>
          <a:p>
            <a:r>
              <a:rPr lang="en-US" sz="2000" dirty="0"/>
              <a:t>EX: EM’s say they’ve observed Income &gt; Age</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1046" y="2467465"/>
            <a:ext cx="2111605" cy="1325544"/>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3129" y="2467465"/>
            <a:ext cx="1863996" cy="132554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8361" y="2281723"/>
            <a:ext cx="1521149" cy="1521149"/>
          </a:xfrm>
          <a:prstGeom prst="rect">
            <a:avLst/>
          </a:prstGeom>
        </p:spPr>
      </p:pic>
    </p:spTree>
    <p:extLst>
      <p:ext uri="{BB962C8B-B14F-4D97-AF65-F5344CB8AC3E}">
        <p14:creationId xmlns:p14="http://schemas.microsoft.com/office/powerpoint/2010/main" val="703445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745" y="2743200"/>
            <a:ext cx="10353762" cy="970450"/>
          </a:xfrm>
        </p:spPr>
        <p:txBody>
          <a:bodyPr/>
          <a:lstStyle/>
          <a:p>
            <a:r>
              <a:rPr lang="en-US" dirty="0"/>
              <a:t>CREATION EXAMPLE</a:t>
            </a:r>
          </a:p>
        </p:txBody>
      </p:sp>
    </p:spTree>
    <p:extLst>
      <p:ext uri="{BB962C8B-B14F-4D97-AF65-F5344CB8AC3E}">
        <p14:creationId xmlns:p14="http://schemas.microsoft.com/office/powerpoint/2010/main" val="2713952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Choose Variables</a:t>
            </a:r>
          </a:p>
        </p:txBody>
      </p:sp>
      <p:sp>
        <p:nvSpPr>
          <p:cNvPr id="3" name="Content Placeholder 2"/>
          <p:cNvSpPr>
            <a:spLocks noGrp="1"/>
          </p:cNvSpPr>
          <p:nvPr>
            <p:ph idx="1"/>
          </p:nvPr>
        </p:nvSpPr>
        <p:spPr>
          <a:xfrm>
            <a:off x="913795" y="1732449"/>
            <a:ext cx="10353762" cy="4536376"/>
          </a:xfrm>
        </p:spPr>
        <p:txBody>
          <a:bodyPr>
            <a:normAutofit fontScale="85000" lnSpcReduction="20000"/>
          </a:bodyPr>
          <a:lstStyle/>
          <a:p>
            <a:r>
              <a:rPr lang="en-US" sz="2300" dirty="0"/>
              <a:t>City Analysis</a:t>
            </a:r>
          </a:p>
          <a:p>
            <a:pPr lvl="1"/>
            <a:r>
              <a:rPr lang="en-US" sz="2000" dirty="0"/>
              <a:t>Census Block Group</a:t>
            </a:r>
          </a:p>
          <a:p>
            <a:pPr lvl="2"/>
            <a:r>
              <a:rPr lang="en-US" sz="1800" dirty="0"/>
              <a:t>3 Blocks Shown</a:t>
            </a:r>
          </a:p>
          <a:p>
            <a:pPr lvl="1"/>
            <a:r>
              <a:rPr lang="en-US" sz="2000" dirty="0"/>
              <a:t>Total Pop: 1000</a:t>
            </a:r>
          </a:p>
          <a:p>
            <a:endParaRPr lang="en-US" dirty="0"/>
          </a:p>
          <a:p>
            <a:endParaRPr lang="en-US" dirty="0"/>
          </a:p>
          <a:p>
            <a:r>
              <a:rPr lang="en-US" sz="2300" dirty="0"/>
              <a:t>Variables Chosen: </a:t>
            </a:r>
          </a:p>
          <a:p>
            <a:pPr lvl="1"/>
            <a:r>
              <a:rPr lang="en-US" sz="2000" b="1" dirty="0"/>
              <a:t>Income:</a:t>
            </a:r>
            <a:r>
              <a:rPr lang="en-US" sz="2000" dirty="0"/>
              <a:t> </a:t>
            </a:r>
          </a:p>
          <a:p>
            <a:pPr lvl="2"/>
            <a:r>
              <a:rPr lang="en-US" sz="1800" dirty="0"/>
              <a:t>30 City Total</a:t>
            </a:r>
          </a:p>
          <a:p>
            <a:pPr lvl="1"/>
            <a:r>
              <a:rPr lang="en-US" sz="2000" b="1" dirty="0"/>
              <a:t>Education:</a:t>
            </a:r>
            <a:r>
              <a:rPr lang="en-US" sz="2000" dirty="0"/>
              <a:t> </a:t>
            </a:r>
          </a:p>
          <a:p>
            <a:pPr lvl="2"/>
            <a:r>
              <a:rPr lang="en-US" sz="1800" dirty="0"/>
              <a:t>15 City Total</a:t>
            </a:r>
          </a:p>
          <a:p>
            <a:pPr lvl="1"/>
            <a:r>
              <a:rPr lang="en-US" sz="2000" b="1" dirty="0"/>
              <a:t>Age:</a:t>
            </a:r>
            <a:r>
              <a:rPr lang="en-US" sz="2000" dirty="0"/>
              <a:t> </a:t>
            </a:r>
          </a:p>
          <a:p>
            <a:pPr lvl="2"/>
            <a:r>
              <a:rPr lang="en-US" sz="1800" dirty="0"/>
              <a:t>55 City Total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025" y="2272904"/>
            <a:ext cx="2519502" cy="3230748"/>
          </a:xfrm>
          <a:prstGeom prst="rect">
            <a:avLst/>
          </a:prstGeom>
        </p:spPr>
      </p:pic>
      <p:sp>
        <p:nvSpPr>
          <p:cNvPr id="5" name="TextBox 4"/>
          <p:cNvSpPr txBox="1"/>
          <p:nvPr/>
        </p:nvSpPr>
        <p:spPr>
          <a:xfrm>
            <a:off x="7972425" y="1924050"/>
            <a:ext cx="3505200" cy="4034951"/>
          </a:xfrm>
          <a:prstGeom prst="rect">
            <a:avLst/>
          </a:prstGeom>
          <a:noFill/>
        </p:spPr>
        <p:txBody>
          <a:bodyPr wrap="square" rtlCol="0">
            <a:spAutoFit/>
          </a:bodyPr>
          <a:lstStyle/>
          <a:p>
            <a:pPr marL="342900" lvl="0" indent="-306000">
              <a:spcBef>
                <a:spcPct val="20000"/>
              </a:spcBef>
              <a:spcAft>
                <a:spcPts val="600"/>
              </a:spcAft>
              <a:buClr>
                <a:srgbClr val="DADADA"/>
              </a:buClr>
              <a:buSzPct val="70000"/>
              <a:buFont typeface="Wingdings 2" charset="2"/>
              <a:buChar char=""/>
            </a:pPr>
            <a:r>
              <a:rPr lang="en-US" sz="23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In Block 1: </a:t>
            </a:r>
          </a:p>
          <a:p>
            <a:pPr marL="720000" lvl="1" indent="-270000">
              <a:spcBef>
                <a:spcPct val="20000"/>
              </a:spcBef>
              <a:spcAft>
                <a:spcPts val="600"/>
              </a:spcAft>
              <a:buClr>
                <a:srgbClr val="DADADA"/>
              </a:buClr>
              <a:buSzPct val="70000"/>
              <a:buFont typeface="Wingdings 2" charset="2"/>
              <a:buChar char=""/>
            </a:pPr>
            <a:r>
              <a:rPr lang="en-US" sz="20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Income</a:t>
            </a: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 17 People</a:t>
            </a:r>
          </a:p>
          <a:p>
            <a:pPr marL="720000" lvl="1" indent="-270000">
              <a:spcBef>
                <a:spcPct val="20000"/>
              </a:spcBef>
              <a:spcAft>
                <a:spcPts val="600"/>
              </a:spcAft>
              <a:buClr>
                <a:srgbClr val="DADADA"/>
              </a:buClr>
              <a:buSzPct val="70000"/>
              <a:buFont typeface="Wingdings 2" charset="2"/>
              <a:buChar char=""/>
            </a:pPr>
            <a:r>
              <a:rPr lang="en-US" sz="20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Education</a:t>
            </a: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 9 People </a:t>
            </a:r>
          </a:p>
          <a:p>
            <a:pPr marL="720000" lvl="1" indent="-270000">
              <a:spcBef>
                <a:spcPct val="20000"/>
              </a:spcBef>
              <a:spcAft>
                <a:spcPts val="600"/>
              </a:spcAft>
              <a:buClr>
                <a:srgbClr val="DADADA"/>
              </a:buClr>
              <a:buSzPct val="70000"/>
              <a:buFont typeface="Wingdings 2" charset="2"/>
              <a:buChar char=""/>
            </a:pPr>
            <a:r>
              <a:rPr lang="en-US" sz="20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Age</a:t>
            </a: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 22 People</a:t>
            </a:r>
          </a:p>
          <a:p>
            <a:pPr marL="720000" lvl="1" indent="-270000">
              <a:spcBef>
                <a:spcPct val="20000"/>
              </a:spcBef>
              <a:spcAft>
                <a:spcPts val="600"/>
              </a:spcAft>
              <a:buClr>
                <a:srgbClr val="DADADA"/>
              </a:buClr>
              <a:buSzPct val="70000"/>
              <a:buFont typeface="Wingdings 2" charset="2"/>
              <a:buChar char=""/>
            </a:pPr>
            <a:endParaRPr lang="en-US"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endParaRPr>
          </a:p>
          <a:p>
            <a:pPr marL="262800" indent="-270000">
              <a:spcBef>
                <a:spcPct val="20000"/>
              </a:spcBef>
              <a:spcAft>
                <a:spcPts val="600"/>
              </a:spcAft>
              <a:buClr>
                <a:srgbClr val="DADADA"/>
              </a:buClr>
              <a:buSzPct val="70000"/>
              <a:buFont typeface="Wingdings 2" charset="2"/>
              <a:buChar char=""/>
            </a:pPr>
            <a:r>
              <a:rPr lang="en-US" sz="23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In Block 2: </a:t>
            </a:r>
          </a:p>
          <a:p>
            <a:pPr marL="720000" lvl="1" indent="-270000">
              <a:spcBef>
                <a:spcPct val="20000"/>
              </a:spcBef>
              <a:spcAft>
                <a:spcPts val="600"/>
              </a:spcAft>
              <a:buClr>
                <a:srgbClr val="DADADA"/>
              </a:buClr>
              <a:buSzPct val="70000"/>
              <a:buFont typeface="Wingdings 2" charset="2"/>
              <a:buChar char=""/>
            </a:pPr>
            <a:r>
              <a:rPr lang="en-US" sz="20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Income</a:t>
            </a: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 3 People</a:t>
            </a:r>
          </a:p>
          <a:p>
            <a:pPr marL="720000" lvl="1" indent="-270000">
              <a:spcBef>
                <a:spcPct val="20000"/>
              </a:spcBef>
              <a:spcAft>
                <a:spcPts val="600"/>
              </a:spcAft>
              <a:buClr>
                <a:srgbClr val="DADADA"/>
              </a:buClr>
              <a:buSzPct val="70000"/>
              <a:buFont typeface="Wingdings 2" charset="2"/>
              <a:buChar char=""/>
            </a:pPr>
            <a:r>
              <a:rPr lang="en-US" sz="20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Education</a:t>
            </a: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 5 People</a:t>
            </a:r>
          </a:p>
          <a:p>
            <a:pPr marL="720000" lvl="1" indent="-270000">
              <a:spcBef>
                <a:spcPct val="20000"/>
              </a:spcBef>
              <a:spcAft>
                <a:spcPts val="600"/>
              </a:spcAft>
              <a:buClr>
                <a:srgbClr val="DADADA"/>
              </a:buClr>
              <a:buSzPct val="70000"/>
              <a:buFont typeface="Wingdings 2" charset="2"/>
              <a:buChar char=""/>
            </a:pPr>
            <a:r>
              <a:rPr lang="en-US" sz="20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Age</a:t>
            </a: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 23 People</a:t>
            </a:r>
          </a:p>
        </p:txBody>
      </p:sp>
    </p:spTree>
    <p:extLst>
      <p:ext uri="{BB962C8B-B14F-4D97-AF65-F5344CB8AC3E}">
        <p14:creationId xmlns:p14="http://schemas.microsoft.com/office/powerpoint/2010/main" val="2909991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2: Find the Block Ratio</a:t>
            </a:r>
          </a:p>
        </p:txBody>
      </p:sp>
      <p:sp>
        <p:nvSpPr>
          <p:cNvPr id="6" name="Content Placeholder 5"/>
          <p:cNvSpPr>
            <a:spLocks noGrp="1"/>
          </p:cNvSpPr>
          <p:nvPr>
            <p:ph sz="half" idx="1"/>
          </p:nvPr>
        </p:nvSpPr>
        <p:spPr>
          <a:xfrm>
            <a:off x="819150" y="1543050"/>
            <a:ext cx="5845601" cy="5086350"/>
          </a:xfrm>
        </p:spPr>
        <p:txBody>
          <a:bodyPr>
            <a:normAutofit/>
          </a:bodyPr>
          <a:lstStyle/>
          <a:p>
            <a:r>
              <a:rPr lang="en-US" sz="2300" b="1" dirty="0"/>
              <a:t>Variable Block Total/Variable City Total</a:t>
            </a:r>
          </a:p>
          <a:p>
            <a:pPr>
              <a:buClr>
                <a:srgbClr val="DADADA"/>
              </a:buClr>
            </a:pPr>
            <a:r>
              <a:rPr lang="en-US" sz="23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Block 1 Ratio</a:t>
            </a:r>
          </a:p>
          <a:p>
            <a:pPr lvl="1">
              <a:buClr>
                <a:srgbClr val="DADADA"/>
              </a:buClr>
            </a:pP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Income: 17/30 = </a:t>
            </a:r>
            <a:r>
              <a:rPr lang="en-US" sz="20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0.5667</a:t>
            </a:r>
          </a:p>
          <a:p>
            <a:pPr lvl="1">
              <a:buClr>
                <a:srgbClr val="DADADA"/>
              </a:buClr>
            </a:pP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Education: 9/15 = </a:t>
            </a:r>
            <a:r>
              <a:rPr lang="en-US" sz="20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0.6</a:t>
            </a: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 </a:t>
            </a:r>
          </a:p>
          <a:p>
            <a:pPr lvl="1">
              <a:buClr>
                <a:srgbClr val="DADADA"/>
              </a:buClr>
            </a:pP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Age: 22/55 = 0.4 </a:t>
            </a:r>
          </a:p>
          <a:p>
            <a:pPr lvl="1">
              <a:buClr>
                <a:srgbClr val="DADADA"/>
              </a:buClr>
            </a:pPr>
            <a:endParaRPr lang="en-US"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endParaRPr>
          </a:p>
          <a:p>
            <a:pPr>
              <a:buClr>
                <a:srgbClr val="DADADA"/>
              </a:buClr>
            </a:pPr>
            <a:r>
              <a:rPr lang="en-US" sz="23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Block 2 Ratio:</a:t>
            </a:r>
          </a:p>
          <a:p>
            <a:pPr lvl="1">
              <a:buClr>
                <a:srgbClr val="DADADA"/>
              </a:buClr>
            </a:pP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Income: 3/30 = 0.1</a:t>
            </a:r>
          </a:p>
          <a:p>
            <a:pPr lvl="1">
              <a:buClr>
                <a:srgbClr val="DADADA"/>
              </a:buClr>
            </a:pP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Education: 5/15 = 0.33</a:t>
            </a:r>
          </a:p>
          <a:p>
            <a:pPr lvl="1">
              <a:buClr>
                <a:srgbClr val="DADADA"/>
              </a:buClr>
            </a:pP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Age: 23/55 = </a:t>
            </a:r>
            <a:r>
              <a:rPr lang="en-US" sz="20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0.42</a:t>
            </a:r>
          </a:p>
          <a:p>
            <a:pPr lvl="1">
              <a:buClr>
                <a:srgbClr val="DADADA"/>
              </a:buClr>
            </a:pPr>
            <a:endParaRPr lang="en-US"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endParaRPr>
          </a:p>
          <a:p>
            <a:pPr lvl="0">
              <a:buClr>
                <a:srgbClr val="DADADA"/>
              </a:buClr>
            </a:pPr>
            <a:endParaRPr lang="en-US"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endParaRP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1051" y="2525268"/>
            <a:ext cx="2023185" cy="259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Table 7"/>
          <p:cNvGraphicFramePr>
            <a:graphicFrameLocks noGrp="1"/>
          </p:cNvGraphicFramePr>
          <p:nvPr>
            <p:extLst>
              <p:ext uri="{D42A27DB-BD31-4B8C-83A1-F6EECF244321}">
                <p14:modId xmlns:p14="http://schemas.microsoft.com/office/powerpoint/2010/main" val="1055395027"/>
              </p:ext>
            </p:extLst>
          </p:nvPr>
        </p:nvGraphicFramePr>
        <p:xfrm>
          <a:off x="7850243" y="1830304"/>
          <a:ext cx="3638550" cy="4171948"/>
        </p:xfrm>
        <a:graphic>
          <a:graphicData uri="http://schemas.openxmlformats.org/drawingml/2006/table">
            <a:tbl>
              <a:tblPr firstRow="1" bandRow="1">
                <a:tableStyleId>{46F890A9-2807-4EBB-B81D-B2AA78EC7F39}</a:tableStyleId>
              </a:tblPr>
              <a:tblGrid>
                <a:gridCol w="1308944">
                  <a:extLst>
                    <a:ext uri="{9D8B030D-6E8A-4147-A177-3AD203B41FA5}">
                      <a16:colId xmlns:a16="http://schemas.microsoft.com/office/drawing/2014/main" val="20000"/>
                    </a:ext>
                  </a:extLst>
                </a:gridCol>
                <a:gridCol w="749395">
                  <a:extLst>
                    <a:ext uri="{9D8B030D-6E8A-4147-A177-3AD203B41FA5}">
                      <a16:colId xmlns:a16="http://schemas.microsoft.com/office/drawing/2014/main" val="20001"/>
                    </a:ext>
                  </a:extLst>
                </a:gridCol>
                <a:gridCol w="839323">
                  <a:extLst>
                    <a:ext uri="{9D8B030D-6E8A-4147-A177-3AD203B41FA5}">
                      <a16:colId xmlns:a16="http://schemas.microsoft.com/office/drawing/2014/main" val="20002"/>
                    </a:ext>
                  </a:extLst>
                </a:gridCol>
                <a:gridCol w="740888">
                  <a:extLst>
                    <a:ext uri="{9D8B030D-6E8A-4147-A177-3AD203B41FA5}">
                      <a16:colId xmlns:a16="http://schemas.microsoft.com/office/drawing/2014/main" val="20003"/>
                    </a:ext>
                  </a:extLst>
                </a:gridCol>
              </a:tblGrid>
              <a:tr h="575621">
                <a:tc gridSpan="4">
                  <a:txBody>
                    <a:bodyPr/>
                    <a:lstStyle/>
                    <a:p>
                      <a:pPr algn="ctr"/>
                      <a:r>
                        <a:rPr lang="en-US" dirty="0"/>
                        <a:t>Counts of People</a:t>
                      </a:r>
                    </a:p>
                  </a:txBody>
                  <a:tcPr/>
                </a:tc>
                <a:tc hMerge="1">
                  <a:txBody>
                    <a:bodyPr/>
                    <a:lstStyle/>
                    <a:p>
                      <a:pPr algn="ctr"/>
                      <a:endParaRPr lang="en-US" dirty="0"/>
                    </a:p>
                  </a:txBody>
                  <a:tcPr/>
                </a:tc>
                <a:tc hMerge="1">
                  <a:txBody>
                    <a:bodyPr/>
                    <a:lstStyle/>
                    <a:p>
                      <a:endParaRPr lang="en-US" dirty="0"/>
                    </a:p>
                  </a:txBody>
                  <a:tcPr/>
                </a:tc>
                <a:tc hMerge="1">
                  <a:txBody>
                    <a:bodyPr/>
                    <a:lstStyle/>
                    <a:p>
                      <a:pPr algn="ctr"/>
                      <a:endParaRPr lang="en-US" dirty="0"/>
                    </a:p>
                  </a:txBody>
                  <a:tcPr/>
                </a:tc>
                <a:extLst>
                  <a:ext uri="{0D108BD9-81ED-4DB2-BD59-A6C34878D82A}">
                    <a16:rowId xmlns:a16="http://schemas.microsoft.com/office/drawing/2014/main" val="10000"/>
                  </a:ext>
                </a:extLst>
              </a:tr>
              <a:tr h="1018785">
                <a:tc>
                  <a:txBody>
                    <a:bodyPr/>
                    <a:lstStyle/>
                    <a:p>
                      <a:pPr algn="ctr"/>
                      <a:endParaRPr lang="en-US" dirty="0"/>
                    </a:p>
                  </a:txBody>
                  <a:tcPr/>
                </a:tc>
                <a:tc>
                  <a:txBody>
                    <a:bodyPr/>
                    <a:lstStyle/>
                    <a:p>
                      <a:pPr algn="ctr"/>
                      <a:r>
                        <a:rPr lang="en-US" dirty="0"/>
                        <a:t>Block 1</a:t>
                      </a:r>
                    </a:p>
                  </a:txBody>
                  <a:tcPr/>
                </a:tc>
                <a:tc>
                  <a:txBody>
                    <a:bodyPr/>
                    <a:lstStyle/>
                    <a:p>
                      <a:pPr algn="ctr"/>
                      <a:r>
                        <a:rPr lang="en-US" dirty="0"/>
                        <a:t>Block </a:t>
                      </a:r>
                    </a:p>
                    <a:p>
                      <a:pPr algn="ctr"/>
                      <a:r>
                        <a:rPr lang="en-US" dirty="0"/>
                        <a:t>2</a:t>
                      </a:r>
                    </a:p>
                  </a:txBody>
                  <a:tcPr/>
                </a:tc>
                <a:tc>
                  <a:txBody>
                    <a:bodyPr/>
                    <a:lstStyle/>
                    <a:p>
                      <a:pPr algn="ctr"/>
                      <a:r>
                        <a:rPr lang="en-US" dirty="0"/>
                        <a:t>City</a:t>
                      </a:r>
                    </a:p>
                    <a:p>
                      <a:pPr algn="ctr"/>
                      <a:r>
                        <a:rPr lang="en-US" dirty="0"/>
                        <a:t>Total</a:t>
                      </a:r>
                    </a:p>
                  </a:txBody>
                  <a:tcPr/>
                </a:tc>
                <a:extLst>
                  <a:ext uri="{0D108BD9-81ED-4DB2-BD59-A6C34878D82A}">
                    <a16:rowId xmlns:a16="http://schemas.microsoft.com/office/drawing/2014/main" val="10001"/>
                  </a:ext>
                </a:extLst>
              </a:tr>
              <a:tr h="713150">
                <a:tc>
                  <a:txBody>
                    <a:bodyPr/>
                    <a:lstStyle/>
                    <a:p>
                      <a:r>
                        <a:rPr lang="en-US" dirty="0"/>
                        <a:t>Income:</a:t>
                      </a:r>
                    </a:p>
                  </a:txBody>
                  <a:tcPr/>
                </a:tc>
                <a:tc>
                  <a:txBody>
                    <a:bodyPr/>
                    <a:lstStyle/>
                    <a:p>
                      <a:pPr algn="ctr"/>
                      <a:r>
                        <a:rPr lang="en-US" dirty="0"/>
                        <a:t>17</a:t>
                      </a:r>
                    </a:p>
                  </a:txBody>
                  <a:tcPr/>
                </a:tc>
                <a:tc>
                  <a:txBody>
                    <a:bodyPr/>
                    <a:lstStyle/>
                    <a:p>
                      <a:pPr algn="ctr"/>
                      <a:r>
                        <a:rPr lang="en-US" dirty="0"/>
                        <a:t>3</a:t>
                      </a:r>
                    </a:p>
                  </a:txBody>
                  <a:tcPr/>
                </a:tc>
                <a:tc>
                  <a:txBody>
                    <a:bodyPr/>
                    <a:lstStyle/>
                    <a:p>
                      <a:pPr algn="ctr"/>
                      <a:r>
                        <a:rPr lang="en-US" dirty="0"/>
                        <a:t>30</a:t>
                      </a:r>
                    </a:p>
                  </a:txBody>
                  <a:tcPr/>
                </a:tc>
                <a:extLst>
                  <a:ext uri="{0D108BD9-81ED-4DB2-BD59-A6C34878D82A}">
                    <a16:rowId xmlns:a16="http://schemas.microsoft.com/office/drawing/2014/main" val="10002"/>
                  </a:ext>
                </a:extLst>
              </a:tr>
              <a:tr h="713150">
                <a:tc>
                  <a:txBody>
                    <a:bodyPr/>
                    <a:lstStyle/>
                    <a:p>
                      <a:r>
                        <a:rPr lang="en-US" dirty="0"/>
                        <a:t>Education:</a:t>
                      </a:r>
                    </a:p>
                  </a:txBody>
                  <a:tcPr/>
                </a:tc>
                <a:tc>
                  <a:txBody>
                    <a:bodyPr/>
                    <a:lstStyle/>
                    <a:p>
                      <a:pPr algn="ctr"/>
                      <a:r>
                        <a:rPr lang="en-US" dirty="0"/>
                        <a:t>9</a:t>
                      </a:r>
                    </a:p>
                  </a:txBody>
                  <a:tcPr/>
                </a:tc>
                <a:tc>
                  <a:txBody>
                    <a:bodyPr/>
                    <a:lstStyle/>
                    <a:p>
                      <a:pPr algn="ctr"/>
                      <a:r>
                        <a:rPr lang="en-US" dirty="0"/>
                        <a:t>5</a:t>
                      </a:r>
                    </a:p>
                  </a:txBody>
                  <a:tcPr/>
                </a:tc>
                <a:tc>
                  <a:txBody>
                    <a:bodyPr/>
                    <a:lstStyle/>
                    <a:p>
                      <a:pPr algn="ctr"/>
                      <a:r>
                        <a:rPr lang="en-US" dirty="0"/>
                        <a:t>15</a:t>
                      </a:r>
                    </a:p>
                  </a:txBody>
                  <a:tcPr/>
                </a:tc>
                <a:extLst>
                  <a:ext uri="{0D108BD9-81ED-4DB2-BD59-A6C34878D82A}">
                    <a16:rowId xmlns:a16="http://schemas.microsoft.com/office/drawing/2014/main" val="10003"/>
                  </a:ext>
                </a:extLst>
              </a:tr>
              <a:tr h="575621">
                <a:tc>
                  <a:txBody>
                    <a:bodyPr/>
                    <a:lstStyle/>
                    <a:p>
                      <a:r>
                        <a:rPr lang="en-US" dirty="0"/>
                        <a:t>Age: </a:t>
                      </a:r>
                    </a:p>
                  </a:txBody>
                  <a:tcPr/>
                </a:tc>
                <a:tc>
                  <a:txBody>
                    <a:bodyPr/>
                    <a:lstStyle/>
                    <a:p>
                      <a:pPr algn="ctr"/>
                      <a:r>
                        <a:rPr lang="en-US" dirty="0"/>
                        <a:t>22</a:t>
                      </a:r>
                    </a:p>
                  </a:txBody>
                  <a:tcPr/>
                </a:tc>
                <a:tc>
                  <a:txBody>
                    <a:bodyPr/>
                    <a:lstStyle/>
                    <a:p>
                      <a:pPr algn="ctr"/>
                      <a:r>
                        <a:rPr lang="en-US" dirty="0"/>
                        <a:t>23</a:t>
                      </a:r>
                    </a:p>
                  </a:txBody>
                  <a:tcPr/>
                </a:tc>
                <a:tc>
                  <a:txBody>
                    <a:bodyPr/>
                    <a:lstStyle/>
                    <a:p>
                      <a:pPr algn="ctr"/>
                      <a:r>
                        <a:rPr lang="en-US" dirty="0"/>
                        <a:t>55</a:t>
                      </a:r>
                    </a:p>
                  </a:txBody>
                  <a:tcPr/>
                </a:tc>
                <a:extLst>
                  <a:ext uri="{0D108BD9-81ED-4DB2-BD59-A6C34878D82A}">
                    <a16:rowId xmlns:a16="http://schemas.microsoft.com/office/drawing/2014/main" val="10004"/>
                  </a:ext>
                </a:extLst>
              </a:tr>
              <a:tr h="575621">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63371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Step 3: Find the Ratio of the Ratios…</a:t>
            </a:r>
          </a:p>
        </p:txBody>
      </p:sp>
      <p:sp>
        <p:nvSpPr>
          <p:cNvPr id="3" name="Content Placeholder 2"/>
          <p:cNvSpPr>
            <a:spLocks noGrp="1"/>
          </p:cNvSpPr>
          <p:nvPr>
            <p:ph sz="half" idx="1"/>
          </p:nvPr>
        </p:nvSpPr>
        <p:spPr>
          <a:xfrm>
            <a:off x="913795" y="1732448"/>
            <a:ext cx="5060497" cy="4413827"/>
          </a:xfrm>
        </p:spPr>
        <p:txBody>
          <a:bodyPr>
            <a:normAutofit fontScale="92500" lnSpcReduction="10000"/>
          </a:bodyPr>
          <a:lstStyle/>
          <a:p>
            <a:r>
              <a:rPr lang="en-US" sz="2500" b="1" dirty="0"/>
              <a:t>Find the largest ratio for each variable</a:t>
            </a:r>
          </a:p>
          <a:p>
            <a:r>
              <a:rPr lang="en-US" sz="2500" b="1" dirty="0"/>
              <a:t>Divide all ratios from last step by the largest ratio</a:t>
            </a:r>
            <a:endParaRPr lang="en-US" sz="2500" dirty="0"/>
          </a:p>
          <a:p>
            <a:endParaRPr lang="en-US" dirty="0"/>
          </a:p>
          <a:p>
            <a:endParaRPr lang="en-US" dirty="0"/>
          </a:p>
          <a:p>
            <a:r>
              <a:rPr lang="en-US" sz="2500" dirty="0"/>
              <a:t>Largest Ratio: </a:t>
            </a:r>
          </a:p>
          <a:p>
            <a:pPr lvl="1"/>
            <a:r>
              <a:rPr lang="en-US" sz="2200" dirty="0"/>
              <a:t>Income: 0.5667</a:t>
            </a:r>
          </a:p>
          <a:p>
            <a:pPr lvl="1"/>
            <a:r>
              <a:rPr lang="en-US" sz="2200" dirty="0"/>
              <a:t>Education: 0.6</a:t>
            </a:r>
          </a:p>
          <a:p>
            <a:pPr lvl="1"/>
            <a:r>
              <a:rPr lang="en-US" sz="2200" dirty="0"/>
              <a:t>Age: 0.42</a:t>
            </a:r>
          </a:p>
          <a:p>
            <a:endParaRPr lang="en-US" dirty="0"/>
          </a:p>
          <a:p>
            <a:endParaRPr lang="en-US" dirty="0"/>
          </a:p>
          <a:p>
            <a:endParaRPr lang="en-US" dirty="0"/>
          </a:p>
          <a:p>
            <a:endParaRPr lang="en-US" dirty="0"/>
          </a:p>
          <a:p>
            <a:endParaRPr lang="en-US" dirty="0"/>
          </a:p>
          <a:p>
            <a:endParaRPr lang="en-US" dirty="0"/>
          </a:p>
        </p:txBody>
      </p:sp>
      <p:sp>
        <p:nvSpPr>
          <p:cNvPr id="4" name="Content Placeholder 3"/>
          <p:cNvSpPr>
            <a:spLocks noGrp="1"/>
          </p:cNvSpPr>
          <p:nvPr>
            <p:ph sz="half" idx="2"/>
          </p:nvPr>
        </p:nvSpPr>
        <p:spPr>
          <a:xfrm>
            <a:off x="6956981" y="1732449"/>
            <a:ext cx="4310576" cy="4545803"/>
          </a:xfrm>
        </p:spPr>
        <p:txBody>
          <a:bodyPr>
            <a:normAutofit fontScale="92500" lnSpcReduction="10000"/>
          </a:bodyPr>
          <a:lstStyle/>
          <a:p>
            <a:pPr>
              <a:buClr>
                <a:srgbClr val="DADADA"/>
              </a:buClr>
            </a:pPr>
            <a:r>
              <a:rPr lang="en-US" sz="25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Block 1 Ratio</a:t>
            </a:r>
          </a:p>
          <a:p>
            <a:pPr lvl="1">
              <a:buClr>
                <a:srgbClr val="DADADA"/>
              </a:buClr>
            </a:pPr>
            <a:r>
              <a:rPr lang="en-US" sz="22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Income: 0.5667/0.5667 = 1</a:t>
            </a:r>
          </a:p>
          <a:p>
            <a:pPr lvl="1">
              <a:buClr>
                <a:srgbClr val="DADADA"/>
              </a:buClr>
            </a:pPr>
            <a:r>
              <a:rPr lang="en-US" sz="22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Education: 0.6/0.6 = 1</a:t>
            </a:r>
          </a:p>
          <a:p>
            <a:pPr lvl="1">
              <a:buClr>
                <a:srgbClr val="DADADA"/>
              </a:buClr>
            </a:pPr>
            <a:r>
              <a:rPr lang="en-US" sz="22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Age: 22/55 = 0.4/0.42 = 0.95</a:t>
            </a:r>
          </a:p>
          <a:p>
            <a:pPr lvl="1">
              <a:buClr>
                <a:srgbClr val="DADADA"/>
              </a:buClr>
            </a:pPr>
            <a:endParaRPr lang="en-US"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endParaRPr>
          </a:p>
          <a:p>
            <a:pPr lvl="1">
              <a:buClr>
                <a:srgbClr val="DADADA"/>
              </a:buClr>
            </a:pPr>
            <a:endParaRPr lang="en-US"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endParaRPr>
          </a:p>
          <a:p>
            <a:pPr marL="450000" lvl="1" indent="0">
              <a:buClr>
                <a:srgbClr val="DADADA"/>
              </a:buClr>
              <a:buNone/>
            </a:pPr>
            <a:endParaRPr lang="en-US"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endParaRPr>
          </a:p>
          <a:p>
            <a:pPr>
              <a:buClr>
                <a:srgbClr val="DADADA"/>
              </a:buClr>
            </a:pPr>
            <a:r>
              <a:rPr lang="en-US" sz="25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Block 2 Ratio:</a:t>
            </a:r>
          </a:p>
          <a:p>
            <a:pPr lvl="1">
              <a:buClr>
                <a:srgbClr val="DADADA"/>
              </a:buClr>
            </a:pPr>
            <a:r>
              <a:rPr lang="en-US" sz="22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Income: 0.1/0.5667 = 0.18</a:t>
            </a:r>
          </a:p>
          <a:p>
            <a:pPr lvl="1">
              <a:buClr>
                <a:srgbClr val="DADADA"/>
              </a:buClr>
            </a:pPr>
            <a:r>
              <a:rPr lang="en-US" sz="22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Education: 0.33/0.6 = 0.55</a:t>
            </a:r>
          </a:p>
          <a:p>
            <a:pPr lvl="1">
              <a:buClr>
                <a:srgbClr val="DADADA"/>
              </a:buClr>
            </a:pPr>
            <a:r>
              <a:rPr lang="en-US" sz="22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Age: 0.42/0.42 = 1</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8728" y="3139125"/>
            <a:ext cx="2362986" cy="3544479"/>
          </a:xfrm>
          <a:prstGeom prst="rect">
            <a:avLst/>
          </a:prstGeom>
        </p:spPr>
      </p:pic>
    </p:spTree>
    <p:extLst>
      <p:ext uri="{BB962C8B-B14F-4D97-AF65-F5344CB8AC3E}">
        <p14:creationId xmlns:p14="http://schemas.microsoft.com/office/powerpoint/2010/main" val="3475849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Step 4: Sum to Create SV Index</a:t>
            </a:r>
          </a:p>
        </p:txBody>
      </p:sp>
      <p:sp>
        <p:nvSpPr>
          <p:cNvPr id="3" name="Content Placeholder 2"/>
          <p:cNvSpPr>
            <a:spLocks noGrp="1"/>
          </p:cNvSpPr>
          <p:nvPr>
            <p:ph sz="half" idx="1"/>
          </p:nvPr>
        </p:nvSpPr>
        <p:spPr/>
        <p:txBody>
          <a:bodyPr/>
          <a:lstStyle/>
          <a:p>
            <a:r>
              <a:rPr lang="en-US" sz="2300" b="1" dirty="0"/>
              <a:t>Sum each variable score to get a total variable score</a:t>
            </a:r>
          </a:p>
          <a:p>
            <a:r>
              <a:rPr lang="en-US" dirty="0"/>
              <a:t>Block 1: 1 + 1 + 0.95 = 2.95</a:t>
            </a:r>
          </a:p>
          <a:p>
            <a:r>
              <a:rPr lang="en-US" dirty="0"/>
              <a:t>Block 2: 0.18 + 0.55 + 1 = 1.73</a:t>
            </a:r>
          </a:p>
          <a:p>
            <a:endParaRPr lang="en-US" dirty="0"/>
          </a:p>
          <a:p>
            <a:r>
              <a:rPr lang="en-US" sz="2300" b="1" dirty="0"/>
              <a:t>Divide the sum by the number of variables: (3 Variables) </a:t>
            </a:r>
          </a:p>
          <a:p>
            <a:r>
              <a:rPr lang="en-US" dirty="0"/>
              <a:t>Block 1: 2.95/3 = </a:t>
            </a:r>
            <a:r>
              <a:rPr lang="en-US" b="1" dirty="0"/>
              <a:t>0.98</a:t>
            </a:r>
          </a:p>
          <a:p>
            <a:r>
              <a:rPr lang="en-US" dirty="0"/>
              <a:t>Block 2: 1.73/3 = </a:t>
            </a:r>
            <a:r>
              <a:rPr lang="en-US" b="1" dirty="0"/>
              <a:t>0.58</a:t>
            </a:r>
          </a:p>
          <a:p>
            <a:pPr lvl="1"/>
            <a:endParaRPr lang="en-US" dirty="0"/>
          </a:p>
        </p:txBody>
      </p:sp>
      <p:sp>
        <p:nvSpPr>
          <p:cNvPr id="4" name="Content Placeholder 3"/>
          <p:cNvSpPr>
            <a:spLocks noGrp="1"/>
          </p:cNvSpPr>
          <p:nvPr>
            <p:ph sz="half" idx="2"/>
          </p:nvPr>
        </p:nvSpPr>
        <p:spPr/>
        <p:txBody>
          <a:bodyPr/>
          <a:lstStyle/>
          <a:p>
            <a:r>
              <a:rPr lang="en-US" dirty="0"/>
              <a:t>Which block has the higher vulnerability?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9645" y="2574990"/>
            <a:ext cx="3608993" cy="3608993"/>
          </a:xfrm>
          <a:prstGeom prst="rect">
            <a:avLst/>
          </a:prstGeom>
        </p:spPr>
      </p:pic>
    </p:spTree>
    <p:extLst>
      <p:ext uri="{BB962C8B-B14F-4D97-AF65-F5344CB8AC3E}">
        <p14:creationId xmlns:p14="http://schemas.microsoft.com/office/powerpoint/2010/main" val="3105452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915380" cy="1238250"/>
          </a:xfrm>
        </p:spPr>
        <p:txBody>
          <a:bodyPr>
            <a:normAutofit/>
          </a:bodyPr>
          <a:lstStyle/>
          <a:p>
            <a:r>
              <a:rPr lang="en-US" sz="3500" b="1" dirty="0"/>
              <a:t>Step 5: </a:t>
            </a:r>
            <a:br>
              <a:rPr lang="en-US" sz="3500" b="1" dirty="0"/>
            </a:br>
            <a:r>
              <a:rPr lang="en-US" sz="3500" b="1" dirty="0"/>
              <a:t>Create Your Map</a:t>
            </a:r>
          </a:p>
        </p:txBody>
      </p:sp>
      <p:sp>
        <p:nvSpPr>
          <p:cNvPr id="6" name="Text Placeholder 5"/>
          <p:cNvSpPr>
            <a:spLocks noGrp="1"/>
          </p:cNvSpPr>
          <p:nvPr>
            <p:ph type="body" sz="half" idx="2"/>
          </p:nvPr>
        </p:nvSpPr>
        <p:spPr/>
        <p:txBody>
          <a:bodyPr>
            <a:normAutofit/>
          </a:bodyPr>
          <a:lstStyle/>
          <a:p>
            <a:pPr marL="342900" lvl="0" indent="-306000" algn="l">
              <a:buClr>
                <a:srgbClr val="DADADA"/>
              </a:buClr>
              <a:buFont typeface="Wingdings 2" charset="2"/>
              <a:buChar char=""/>
            </a:pPr>
            <a:r>
              <a:rPr lang="en-US" sz="25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Symbolize in GIS </a:t>
            </a:r>
          </a:p>
          <a:p>
            <a:pPr marL="342900" lvl="0" indent="-306000" algn="l">
              <a:buClr>
                <a:srgbClr val="DADADA"/>
              </a:buClr>
              <a:buFont typeface="Wingdings 2" charset="2"/>
              <a:buChar char=""/>
            </a:pPr>
            <a:r>
              <a:rPr lang="en-US" sz="25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3 Classes</a:t>
            </a:r>
          </a:p>
          <a:p>
            <a:pPr marL="342900" lvl="0" indent="-306000" algn="l">
              <a:buClr>
                <a:srgbClr val="DADADA"/>
              </a:buClr>
              <a:buFont typeface="Wingdings 2" charset="2"/>
              <a:buChar char=""/>
            </a:pPr>
            <a:r>
              <a:rPr lang="en-US" sz="25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Quantile</a:t>
            </a:r>
          </a:p>
          <a:p>
            <a:pPr marL="342900" lvl="0" indent="-306000" algn="l">
              <a:buClr>
                <a:srgbClr val="DADADA"/>
              </a:buClr>
              <a:buFont typeface="Wingdings 2" charset="2"/>
              <a:buChar char=""/>
            </a:pPr>
            <a:endParaRPr lang="en-US" sz="25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endParaRPr>
          </a:p>
          <a:p>
            <a:pPr marL="342900" lvl="0" indent="-306000" algn="l">
              <a:buClr>
                <a:srgbClr val="DADADA"/>
              </a:buClr>
              <a:buFont typeface="Wingdings 2" charset="2"/>
              <a:buChar char=""/>
            </a:pPr>
            <a:r>
              <a:rPr lang="en-US" sz="25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hlinkClick r:id="rId3"/>
              </a:rPr>
              <a:t>Harvey SVI Map</a:t>
            </a:r>
            <a:endParaRPr lang="en-US" sz="25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endParaRPr>
          </a:p>
          <a:p>
            <a:pPr marL="285750" indent="-285750" algn="l">
              <a:buFont typeface="Arial" panose="020B0604020202020204" pitchFamily="34" charset="0"/>
              <a:buChar char="•"/>
            </a:pPr>
            <a:endParaRPr lang="en-US" sz="2000" dirty="0"/>
          </a:p>
        </p:txBody>
      </p: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856162" y="1160246"/>
            <a:ext cx="7022761" cy="4469029"/>
          </a:xfrm>
        </p:spPr>
      </p:pic>
    </p:spTree>
    <p:extLst>
      <p:ext uri="{BB962C8B-B14F-4D97-AF65-F5344CB8AC3E}">
        <p14:creationId xmlns:p14="http://schemas.microsoft.com/office/powerpoint/2010/main" val="2321914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8338D-97D5-41D3-A375-769460766129}"/>
              </a:ext>
            </a:extLst>
          </p:cNvPr>
          <p:cNvSpPr>
            <a:spLocks noGrp="1"/>
          </p:cNvSpPr>
          <p:nvPr>
            <p:ph type="title"/>
          </p:nvPr>
        </p:nvSpPr>
        <p:spPr>
          <a:xfrm>
            <a:off x="847120" y="3076575"/>
            <a:ext cx="10353762" cy="970450"/>
          </a:xfrm>
        </p:spPr>
        <p:txBody>
          <a:bodyPr>
            <a:normAutofit/>
          </a:bodyPr>
          <a:lstStyle/>
          <a:p>
            <a:r>
              <a:rPr lang="en-US" dirty="0"/>
              <a:t>SOCIAL VULNERABILITY CASE STUDIES</a:t>
            </a:r>
          </a:p>
        </p:txBody>
      </p:sp>
    </p:spTree>
    <p:extLst>
      <p:ext uri="{BB962C8B-B14F-4D97-AF65-F5344CB8AC3E}">
        <p14:creationId xmlns:p14="http://schemas.microsoft.com/office/powerpoint/2010/main" val="1991633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71BA2-495C-40DC-AE73-14B284C57F0C}"/>
              </a:ext>
            </a:extLst>
          </p:cNvPr>
          <p:cNvSpPr>
            <a:spLocks noGrp="1"/>
          </p:cNvSpPr>
          <p:nvPr>
            <p:ph type="title"/>
          </p:nvPr>
        </p:nvSpPr>
        <p:spPr>
          <a:xfrm>
            <a:off x="913795" y="348343"/>
            <a:ext cx="10353762" cy="970450"/>
          </a:xfrm>
        </p:spPr>
        <p:txBody>
          <a:bodyPr/>
          <a:lstStyle/>
          <a:p>
            <a:r>
              <a:rPr lang="en-US" dirty="0"/>
              <a:t>Overview of Presentation</a:t>
            </a:r>
          </a:p>
        </p:txBody>
      </p:sp>
      <p:sp>
        <p:nvSpPr>
          <p:cNvPr id="3" name="Content Placeholder 2">
            <a:extLst>
              <a:ext uri="{FF2B5EF4-FFF2-40B4-BE49-F238E27FC236}">
                <a16:creationId xmlns:a16="http://schemas.microsoft.com/office/drawing/2014/main" id="{6E1480BC-418A-4BD1-B05C-E2958C46E4BF}"/>
              </a:ext>
            </a:extLst>
          </p:cNvPr>
          <p:cNvSpPr>
            <a:spLocks noGrp="1"/>
          </p:cNvSpPr>
          <p:nvPr>
            <p:ph sz="half" idx="1"/>
          </p:nvPr>
        </p:nvSpPr>
        <p:spPr>
          <a:xfrm>
            <a:off x="913795" y="1732449"/>
            <a:ext cx="5400378" cy="4658826"/>
          </a:xfrm>
        </p:spPr>
        <p:txBody>
          <a:bodyPr>
            <a:normAutofit/>
          </a:bodyPr>
          <a:lstStyle/>
          <a:p>
            <a:r>
              <a:rPr lang="en-US" sz="2500" dirty="0"/>
              <a:t>Exploring Social Vulnerability:</a:t>
            </a:r>
          </a:p>
          <a:p>
            <a:pPr lvl="1"/>
            <a:r>
              <a:rPr lang="en-US" sz="2000" dirty="0"/>
              <a:t>What is it?</a:t>
            </a:r>
          </a:p>
          <a:p>
            <a:pPr lvl="1"/>
            <a:r>
              <a:rPr lang="en-US" sz="2000" dirty="0"/>
              <a:t>What Data to Use?</a:t>
            </a:r>
          </a:p>
          <a:p>
            <a:pPr lvl="1"/>
            <a:r>
              <a:rPr lang="en-US" sz="2000" dirty="0"/>
              <a:t>How to Make It?</a:t>
            </a:r>
          </a:p>
          <a:p>
            <a:pPr lvl="1"/>
            <a:r>
              <a:rPr lang="en-US" sz="2000" dirty="0"/>
              <a:t>The Good and the Bad</a:t>
            </a:r>
          </a:p>
          <a:p>
            <a:pPr lvl="1"/>
            <a:r>
              <a:rPr lang="en-US" sz="2000" dirty="0"/>
              <a:t>Real-World Examples</a:t>
            </a:r>
          </a:p>
          <a:p>
            <a:pPr lvl="1"/>
            <a:r>
              <a:rPr lang="en-US" sz="2000" dirty="0"/>
              <a:t>Key Takeaways</a:t>
            </a:r>
          </a:p>
          <a:p>
            <a:pPr lvl="1"/>
            <a:r>
              <a:rPr lang="en-US" sz="2000" dirty="0"/>
              <a:t>Put It In Action</a:t>
            </a:r>
          </a:p>
          <a:p>
            <a:pPr lvl="1"/>
            <a:endParaRPr lang="en-US" dirty="0"/>
          </a:p>
          <a:p>
            <a:endParaRPr lang="en-US" dirty="0"/>
          </a:p>
        </p:txBody>
      </p:sp>
      <p:sp>
        <p:nvSpPr>
          <p:cNvPr id="4" name="Content Placeholder 3">
            <a:extLst>
              <a:ext uri="{FF2B5EF4-FFF2-40B4-BE49-F238E27FC236}">
                <a16:creationId xmlns:a16="http://schemas.microsoft.com/office/drawing/2014/main" id="{2A344865-8618-4403-B74B-C0DF9FD44862}"/>
              </a:ext>
            </a:extLst>
          </p:cNvPr>
          <p:cNvSpPr>
            <a:spLocks noGrp="1"/>
          </p:cNvSpPr>
          <p:nvPr>
            <p:ph sz="half" idx="2"/>
          </p:nvPr>
        </p:nvSpPr>
        <p:spPr/>
        <p:txBody>
          <a:bodyPr>
            <a:normAutofit/>
          </a:bodyPr>
          <a:lstStyle/>
          <a:p>
            <a:endParaRPr lang="en-US" dirty="0"/>
          </a:p>
          <a:p>
            <a:endParaRPr lang="en-US" dirty="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6787" y="2071569"/>
            <a:ext cx="5070156" cy="3840517"/>
          </a:xfrm>
          <a:prstGeom prst="rect">
            <a:avLst/>
          </a:prstGeom>
        </p:spPr>
      </p:pic>
    </p:spTree>
    <p:extLst>
      <p:ext uri="{BB962C8B-B14F-4D97-AF65-F5344CB8AC3E}">
        <p14:creationId xmlns:p14="http://schemas.microsoft.com/office/powerpoint/2010/main" val="1457739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B6110-E8B0-4BEF-970A-B82933CA97EC}"/>
              </a:ext>
            </a:extLst>
          </p:cNvPr>
          <p:cNvSpPr>
            <a:spLocks noGrp="1"/>
          </p:cNvSpPr>
          <p:nvPr>
            <p:ph type="title"/>
          </p:nvPr>
        </p:nvSpPr>
        <p:spPr/>
        <p:txBody>
          <a:bodyPr>
            <a:normAutofit/>
          </a:bodyPr>
          <a:lstStyle/>
          <a:p>
            <a:r>
              <a:rPr lang="en-US" sz="4000" b="1" dirty="0">
                <a:solidFill>
                  <a:schemeClr val="tx1"/>
                </a:solidFill>
              </a:rPr>
              <a:t>Lubbock, Texas</a:t>
            </a:r>
          </a:p>
        </p:txBody>
      </p:sp>
      <p:sp>
        <p:nvSpPr>
          <p:cNvPr id="3" name="Content Placeholder 2">
            <a:extLst>
              <a:ext uri="{FF2B5EF4-FFF2-40B4-BE49-F238E27FC236}">
                <a16:creationId xmlns:a16="http://schemas.microsoft.com/office/drawing/2014/main" id="{06E5B27A-7088-4C63-90D3-77A12BD7CA6B}"/>
              </a:ext>
            </a:extLst>
          </p:cNvPr>
          <p:cNvSpPr>
            <a:spLocks noGrp="1"/>
          </p:cNvSpPr>
          <p:nvPr>
            <p:ph idx="1"/>
          </p:nvPr>
        </p:nvSpPr>
        <p:spPr/>
        <p:txBody>
          <a:bodyPr/>
          <a:lstStyle/>
          <a:p>
            <a:endParaRPr lang="en-US" dirty="0"/>
          </a:p>
          <a:p>
            <a:endParaRPr lang="en-US" dirty="0"/>
          </a:p>
          <a:p>
            <a:endParaRPr lang="en-US" dirty="0"/>
          </a:p>
          <a:p>
            <a:endParaRPr lang="en-US" dirty="0"/>
          </a:p>
        </p:txBody>
      </p:sp>
      <p:sp>
        <p:nvSpPr>
          <p:cNvPr id="5" name="Text Placeholder 4"/>
          <p:cNvSpPr>
            <a:spLocks noGrp="1"/>
          </p:cNvSpPr>
          <p:nvPr>
            <p:ph type="body" sz="half" idx="2"/>
          </p:nvPr>
        </p:nvSpPr>
        <p:spPr>
          <a:xfrm>
            <a:off x="913795" y="2431518"/>
            <a:ext cx="3706889" cy="3686478"/>
          </a:xfrm>
        </p:spPr>
        <p:txBody>
          <a:bodyPr>
            <a:normAutofit/>
          </a:bodyPr>
          <a:lstStyle/>
          <a:p>
            <a:pPr marL="342900" lvl="0" indent="-306000" algn="l">
              <a:buClr>
                <a:srgbClr val="DADADA"/>
              </a:buClr>
              <a:buFont typeface="Wingdings 2" charset="2"/>
              <a:buChar char=""/>
            </a:pPr>
            <a:r>
              <a:rPr lang="en-US" sz="23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Variables:</a:t>
            </a:r>
          </a:p>
          <a:p>
            <a:pPr marL="800100" lvl="1" indent="-306000">
              <a:buClr>
                <a:srgbClr val="DADADA"/>
              </a:buClr>
              <a:buFont typeface="Wingdings 2" charset="2"/>
              <a:buChar char=""/>
            </a:pP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Age </a:t>
            </a:r>
          </a:p>
          <a:p>
            <a:pPr marL="800100" lvl="1" indent="-306000">
              <a:buClr>
                <a:srgbClr val="DADADA"/>
              </a:buClr>
              <a:buFont typeface="Wingdings 2" charset="2"/>
              <a:buChar char=""/>
            </a:pP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Race/Ethnicity</a:t>
            </a:r>
          </a:p>
          <a:p>
            <a:pPr marL="800100" lvl="1" indent="-306000">
              <a:buClr>
                <a:srgbClr val="DADADA"/>
              </a:buClr>
              <a:buFont typeface="Wingdings 2" charset="2"/>
              <a:buChar char=""/>
            </a:pP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Education</a:t>
            </a:r>
          </a:p>
          <a:p>
            <a:pPr marL="800100" lvl="1" indent="-306000">
              <a:buClr>
                <a:srgbClr val="DADADA"/>
              </a:buClr>
              <a:buFont typeface="Wingdings 2" charset="2"/>
              <a:buChar char=""/>
            </a:pP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Language</a:t>
            </a:r>
          </a:p>
          <a:p>
            <a:pPr marL="800100" lvl="1" indent="-306000">
              <a:buClr>
                <a:srgbClr val="DADADA"/>
              </a:buClr>
              <a:buFont typeface="Wingdings 2" charset="2"/>
              <a:buChar char=""/>
            </a:pP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Income</a:t>
            </a:r>
          </a:p>
          <a:p>
            <a:pPr marL="800100" lvl="1" indent="-306000">
              <a:buClr>
                <a:srgbClr val="DADADA"/>
              </a:buClr>
              <a:buFont typeface="Wingdings 2" charset="2"/>
              <a:buChar char=""/>
            </a:pP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HH Type</a:t>
            </a:r>
          </a:p>
          <a:p>
            <a:pPr marL="800100" lvl="1" indent="-306000">
              <a:buClr>
                <a:srgbClr val="DADADA"/>
              </a:buClr>
              <a:buFont typeface="Wingdings 2" charset="2"/>
              <a:buChar char=""/>
            </a:pP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Home Age</a:t>
            </a:r>
          </a:p>
          <a:p>
            <a:endParaRPr lang="en-US" dirty="0"/>
          </a:p>
        </p:txBody>
      </p:sp>
      <p:pic>
        <p:nvPicPr>
          <p:cNvPr id="4" name="Content Placeholder 3"/>
          <p:cNvPicPr>
            <a:picLocks noChangeAspect="1"/>
          </p:cNvPicPr>
          <p:nvPr/>
        </p:nvPicPr>
        <p:blipFill>
          <a:blip r:embed="rId3"/>
          <a:stretch>
            <a:fillRect/>
          </a:stretch>
        </p:blipFill>
        <p:spPr>
          <a:xfrm>
            <a:off x="4726854" y="735290"/>
            <a:ext cx="7235760" cy="5660782"/>
          </a:xfrm>
          <a:prstGeom prst="rect">
            <a:avLst/>
          </a:prstGeom>
          <a:effectLst>
            <a:outerShdw blurRad="25400" dir="17880000">
              <a:srgbClr val="000000">
                <a:alpha val="46000"/>
              </a:srgbClr>
            </a:outerShdw>
          </a:effectLst>
        </p:spPr>
      </p:pic>
    </p:spTree>
    <p:extLst>
      <p:ext uri="{BB962C8B-B14F-4D97-AF65-F5344CB8AC3E}">
        <p14:creationId xmlns:p14="http://schemas.microsoft.com/office/powerpoint/2010/main" val="2466399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22A5E-4A64-4340-90D3-781012B48F0B}"/>
              </a:ext>
            </a:extLst>
          </p:cNvPr>
          <p:cNvSpPr>
            <a:spLocks noGrp="1"/>
          </p:cNvSpPr>
          <p:nvPr>
            <p:ph type="title"/>
          </p:nvPr>
        </p:nvSpPr>
        <p:spPr>
          <a:xfrm>
            <a:off x="556180" y="609600"/>
            <a:ext cx="4411745" cy="1821918"/>
          </a:xfrm>
        </p:spPr>
        <p:txBody>
          <a:bodyPr>
            <a:normAutofit/>
          </a:bodyPr>
          <a:lstStyle/>
          <a:p>
            <a:r>
              <a:rPr lang="en-US" sz="3500" b="1" dirty="0"/>
              <a:t>Williamson County, Texas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27849" y="829560"/>
            <a:ext cx="7156663" cy="5558420"/>
          </a:xfrm>
        </p:spPr>
      </p:pic>
      <p:sp>
        <p:nvSpPr>
          <p:cNvPr id="3" name="Text Placeholder 2"/>
          <p:cNvSpPr>
            <a:spLocks noGrp="1"/>
          </p:cNvSpPr>
          <p:nvPr>
            <p:ph type="body" sz="half" idx="2"/>
          </p:nvPr>
        </p:nvSpPr>
        <p:spPr>
          <a:xfrm>
            <a:off x="913795" y="2431518"/>
            <a:ext cx="3706889" cy="3733612"/>
          </a:xfrm>
        </p:spPr>
        <p:txBody>
          <a:bodyPr>
            <a:normAutofit/>
          </a:bodyPr>
          <a:lstStyle/>
          <a:p>
            <a:pPr marL="342900" lvl="0" indent="-306000" algn="l">
              <a:buClr>
                <a:srgbClr val="DADADA"/>
              </a:buClr>
              <a:buFont typeface="Wingdings 2" charset="2"/>
              <a:buChar char=""/>
            </a:pPr>
            <a:r>
              <a:rPr lang="en-US" sz="23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Variables:</a:t>
            </a:r>
          </a:p>
          <a:p>
            <a:pPr marL="800100" lvl="1" indent="-306000">
              <a:buClr>
                <a:srgbClr val="DADADA"/>
              </a:buClr>
              <a:buFont typeface="Wingdings 2" charset="2"/>
              <a:buChar char=""/>
            </a:pP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Age </a:t>
            </a:r>
          </a:p>
          <a:p>
            <a:pPr marL="800100" lvl="1" indent="-306000">
              <a:buClr>
                <a:srgbClr val="DADADA"/>
              </a:buClr>
              <a:buFont typeface="Wingdings 2" charset="2"/>
              <a:buChar char=""/>
            </a:pP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Race/Ethnicity</a:t>
            </a:r>
          </a:p>
          <a:p>
            <a:pPr marL="800100" lvl="1" indent="-306000">
              <a:buClr>
                <a:srgbClr val="DADADA"/>
              </a:buClr>
              <a:buFont typeface="Wingdings 2" charset="2"/>
              <a:buChar char=""/>
            </a:pP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Education</a:t>
            </a:r>
          </a:p>
          <a:p>
            <a:pPr marL="800100" lvl="1" indent="-306000">
              <a:buClr>
                <a:srgbClr val="DADADA"/>
              </a:buClr>
              <a:buFont typeface="Wingdings 2" charset="2"/>
              <a:buChar char=""/>
            </a:pP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Language</a:t>
            </a:r>
          </a:p>
          <a:p>
            <a:pPr marL="800100" lvl="1" indent="-306000">
              <a:buClr>
                <a:srgbClr val="DADADA"/>
              </a:buClr>
              <a:buFont typeface="Wingdings 2" charset="2"/>
              <a:buChar char=""/>
            </a:pP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Income</a:t>
            </a:r>
          </a:p>
          <a:p>
            <a:pPr marL="800100" lvl="1" indent="-306000">
              <a:buClr>
                <a:srgbClr val="DADADA"/>
              </a:buClr>
              <a:buFont typeface="Wingdings 2" charset="2"/>
              <a:buChar char=""/>
            </a:pP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HH Type</a:t>
            </a:r>
          </a:p>
          <a:p>
            <a:pPr marL="800100" lvl="1" indent="-306000">
              <a:buClr>
                <a:srgbClr val="DADADA"/>
              </a:buClr>
              <a:buFont typeface="Wingdings 2" charset="2"/>
              <a:buChar char=""/>
            </a:pP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Home Age</a:t>
            </a:r>
          </a:p>
          <a:p>
            <a:endParaRPr lang="en-US" dirty="0"/>
          </a:p>
        </p:txBody>
      </p:sp>
    </p:spTree>
    <p:extLst>
      <p:ext uri="{BB962C8B-B14F-4D97-AF65-F5344CB8AC3E}">
        <p14:creationId xmlns:p14="http://schemas.microsoft.com/office/powerpoint/2010/main" val="1109890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CC349-FE14-4BA0-81D1-28BF12489E70}"/>
              </a:ext>
            </a:extLst>
          </p:cNvPr>
          <p:cNvSpPr>
            <a:spLocks noGrp="1"/>
          </p:cNvSpPr>
          <p:nvPr>
            <p:ph type="title"/>
          </p:nvPr>
        </p:nvSpPr>
        <p:spPr/>
        <p:txBody>
          <a:bodyPr/>
          <a:lstStyle/>
          <a:p>
            <a:r>
              <a:rPr lang="en-US" dirty="0"/>
              <a:t>Next Steps </a:t>
            </a:r>
          </a:p>
        </p:txBody>
      </p:sp>
      <p:sp>
        <p:nvSpPr>
          <p:cNvPr id="3" name="Content Placeholder 2">
            <a:extLst>
              <a:ext uri="{FF2B5EF4-FFF2-40B4-BE49-F238E27FC236}">
                <a16:creationId xmlns:a16="http://schemas.microsoft.com/office/drawing/2014/main" id="{407FE9B9-0834-4834-A6BF-908AA1247491}"/>
              </a:ext>
            </a:extLst>
          </p:cNvPr>
          <p:cNvSpPr>
            <a:spLocks noGrp="1"/>
          </p:cNvSpPr>
          <p:nvPr>
            <p:ph idx="1"/>
          </p:nvPr>
        </p:nvSpPr>
        <p:spPr/>
        <p:txBody>
          <a:bodyPr/>
          <a:lstStyle/>
          <a:p>
            <a:r>
              <a:rPr lang="en-US" sz="2300" b="1" dirty="0"/>
              <a:t>Investigate High SV areas</a:t>
            </a:r>
          </a:p>
          <a:p>
            <a:pPr lvl="1"/>
            <a:r>
              <a:rPr lang="en-US" sz="2000" dirty="0"/>
              <a:t>Start outreach campaigns </a:t>
            </a:r>
          </a:p>
          <a:p>
            <a:pPr lvl="1"/>
            <a:r>
              <a:rPr lang="en-US" sz="2000" dirty="0"/>
              <a:t>Assess resource needs</a:t>
            </a:r>
          </a:p>
          <a:p>
            <a:pPr lvl="1"/>
            <a:r>
              <a:rPr lang="en-US" sz="2000" dirty="0"/>
              <a:t>Provide additional resources</a:t>
            </a:r>
          </a:p>
          <a:p>
            <a:pPr lvl="1"/>
            <a:r>
              <a:rPr lang="en-US" sz="2000" dirty="0"/>
              <a:t>Test improvement</a:t>
            </a:r>
          </a:p>
          <a:p>
            <a:pPr lvl="2"/>
            <a:r>
              <a:rPr lang="en-US" sz="1800" dirty="0"/>
              <a:t>Surveys (Pre/Post Incidents)</a:t>
            </a:r>
          </a:p>
        </p:txBody>
      </p:sp>
    </p:spTree>
    <p:extLst>
      <p:ext uri="{BB962C8B-B14F-4D97-AF65-F5344CB8AC3E}">
        <p14:creationId xmlns:p14="http://schemas.microsoft.com/office/powerpoint/2010/main" val="1123105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19" y="2381350"/>
            <a:ext cx="10353762" cy="970450"/>
          </a:xfrm>
        </p:spPr>
        <p:txBody>
          <a:bodyPr/>
          <a:lstStyle/>
          <a:p>
            <a:r>
              <a:rPr lang="en-US" dirty="0"/>
              <a:t>CLOSING REMARKS</a:t>
            </a:r>
          </a:p>
        </p:txBody>
      </p:sp>
    </p:spTree>
    <p:extLst>
      <p:ext uri="{BB962C8B-B14F-4D97-AF65-F5344CB8AC3E}">
        <p14:creationId xmlns:p14="http://schemas.microsoft.com/office/powerpoint/2010/main" val="3637417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735A4-E9D6-4C28-ABA4-B949DD75FCBA}"/>
              </a:ext>
            </a:extLst>
          </p:cNvPr>
          <p:cNvSpPr>
            <a:spLocks noGrp="1"/>
          </p:cNvSpPr>
          <p:nvPr>
            <p:ph type="title"/>
          </p:nvPr>
        </p:nvSpPr>
        <p:spPr/>
        <p:txBody>
          <a:bodyPr/>
          <a:lstStyle/>
          <a:p>
            <a:r>
              <a:rPr lang="en-US" dirty="0"/>
              <a:t>SVI Pros and Cons</a:t>
            </a:r>
          </a:p>
        </p:txBody>
      </p:sp>
      <p:sp>
        <p:nvSpPr>
          <p:cNvPr id="6" name="Text Placeholder 5"/>
          <p:cNvSpPr>
            <a:spLocks noGrp="1"/>
          </p:cNvSpPr>
          <p:nvPr>
            <p:ph type="body" idx="1"/>
          </p:nvPr>
        </p:nvSpPr>
        <p:spPr/>
        <p:txBody>
          <a:bodyPr/>
          <a:lstStyle/>
          <a:p>
            <a:r>
              <a:rPr lang="en-US" sz="3000" dirty="0"/>
              <a:t>Pros</a:t>
            </a:r>
          </a:p>
        </p:txBody>
      </p:sp>
      <p:sp>
        <p:nvSpPr>
          <p:cNvPr id="4" name="Content Placeholder 3"/>
          <p:cNvSpPr>
            <a:spLocks noGrp="1"/>
          </p:cNvSpPr>
          <p:nvPr>
            <p:ph sz="half" idx="2"/>
          </p:nvPr>
        </p:nvSpPr>
        <p:spPr/>
        <p:txBody>
          <a:bodyPr>
            <a:normAutofit/>
          </a:bodyPr>
          <a:lstStyle/>
          <a:p>
            <a:r>
              <a:rPr lang="en-US" sz="2300" dirty="0"/>
              <a:t>Simple</a:t>
            </a:r>
          </a:p>
          <a:p>
            <a:r>
              <a:rPr lang="en-US" sz="2300" dirty="0"/>
              <a:t>Moldable  </a:t>
            </a:r>
          </a:p>
          <a:p>
            <a:r>
              <a:rPr lang="en-US" sz="2300" dirty="0"/>
              <a:t>Social layout</a:t>
            </a:r>
          </a:p>
          <a:p>
            <a:r>
              <a:rPr lang="en-US" sz="2300" dirty="0"/>
              <a:t>All jurisdictional types</a:t>
            </a:r>
          </a:p>
          <a:p>
            <a:r>
              <a:rPr lang="en-US" sz="2300" dirty="0"/>
              <a:t>Preplanning strategy</a:t>
            </a:r>
          </a:p>
          <a:p>
            <a:r>
              <a:rPr lang="en-US" sz="2300" dirty="0"/>
              <a:t>Free data!</a:t>
            </a:r>
          </a:p>
          <a:p>
            <a:endParaRPr lang="en-US" dirty="0"/>
          </a:p>
        </p:txBody>
      </p:sp>
      <p:sp>
        <p:nvSpPr>
          <p:cNvPr id="7" name="Text Placeholder 6"/>
          <p:cNvSpPr>
            <a:spLocks noGrp="1"/>
          </p:cNvSpPr>
          <p:nvPr>
            <p:ph type="body" sz="quarter" idx="3"/>
          </p:nvPr>
        </p:nvSpPr>
        <p:spPr/>
        <p:txBody>
          <a:bodyPr/>
          <a:lstStyle/>
          <a:p>
            <a:r>
              <a:rPr lang="en-US" sz="3000" dirty="0"/>
              <a:t>Cons</a:t>
            </a:r>
          </a:p>
        </p:txBody>
      </p:sp>
      <p:sp>
        <p:nvSpPr>
          <p:cNvPr id="5" name="Content Placeholder 4"/>
          <p:cNvSpPr>
            <a:spLocks noGrp="1"/>
          </p:cNvSpPr>
          <p:nvPr>
            <p:ph sz="quarter" idx="4"/>
          </p:nvPr>
        </p:nvSpPr>
        <p:spPr/>
        <p:txBody>
          <a:bodyPr>
            <a:normAutofit/>
          </a:bodyPr>
          <a:lstStyle/>
          <a:p>
            <a:r>
              <a:rPr lang="en-US" sz="2300" dirty="0"/>
              <a:t>ACS accuracy</a:t>
            </a:r>
          </a:p>
          <a:p>
            <a:r>
              <a:rPr lang="en-US" sz="2300" dirty="0"/>
              <a:t>Generic methods</a:t>
            </a:r>
          </a:p>
          <a:p>
            <a:pPr lvl="1"/>
            <a:r>
              <a:rPr lang="en-US" sz="2000" dirty="0"/>
              <a:t>More work to do!</a:t>
            </a:r>
          </a:p>
          <a:p>
            <a:r>
              <a:rPr lang="en-US" sz="2300" dirty="0"/>
              <a:t>Map savvy needed</a:t>
            </a:r>
          </a:p>
          <a:p>
            <a:r>
              <a:rPr lang="en-US" sz="2300" dirty="0"/>
              <a:t>Social science is hard!</a:t>
            </a:r>
          </a:p>
          <a:p>
            <a:pPr lvl="1"/>
            <a:r>
              <a:rPr lang="en-US" sz="2000" dirty="0"/>
              <a:t>Atoms vs Humans</a:t>
            </a:r>
          </a:p>
          <a:p>
            <a:endParaRPr lang="en-US" dirty="0"/>
          </a:p>
        </p:txBody>
      </p:sp>
      <p:pic>
        <p:nvPicPr>
          <p:cNvPr id="1026" name="Picture 2" descr="C:\Users\amorris\AppData\Local\Microsoft\Windows\INetCache\IE\JFYIXTZT\Yes_Check_Circle.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544" y="425778"/>
            <a:ext cx="995902" cy="9959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morris\AppData\Local\Microsoft\Windows\INetCache\IE\0ZKKOSDN\120px-Icon_Simple_Error[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3735" y="400246"/>
            <a:ext cx="1021434" cy="1021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317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E6EAB-2C55-4147-A02C-396D921E5753}"/>
              </a:ext>
            </a:extLst>
          </p:cNvPr>
          <p:cNvSpPr>
            <a:spLocks noGrp="1"/>
          </p:cNvSpPr>
          <p:nvPr>
            <p:ph type="title"/>
          </p:nvPr>
        </p:nvSpPr>
        <p:spPr/>
        <p:txBody>
          <a:bodyPr/>
          <a:lstStyle/>
          <a:p>
            <a:r>
              <a:rPr lang="en-US" dirty="0">
                <a:solidFill>
                  <a:schemeClr val="tx1"/>
                </a:solidFill>
              </a:rPr>
              <a:t>Implementation</a:t>
            </a:r>
          </a:p>
        </p:txBody>
      </p:sp>
      <p:sp>
        <p:nvSpPr>
          <p:cNvPr id="4" name="Text Placeholder 3"/>
          <p:cNvSpPr>
            <a:spLocks noGrp="1"/>
          </p:cNvSpPr>
          <p:nvPr>
            <p:ph type="body" idx="1"/>
          </p:nvPr>
        </p:nvSpPr>
        <p:spPr/>
        <p:txBody>
          <a:bodyPr/>
          <a:lstStyle/>
          <a:p>
            <a:r>
              <a:rPr lang="en-US" sz="3000" b="1" dirty="0"/>
              <a:t>Target Areas</a:t>
            </a:r>
          </a:p>
        </p:txBody>
      </p:sp>
      <p:sp>
        <p:nvSpPr>
          <p:cNvPr id="3" name="Content Placeholder 2">
            <a:extLst>
              <a:ext uri="{FF2B5EF4-FFF2-40B4-BE49-F238E27FC236}">
                <a16:creationId xmlns:a16="http://schemas.microsoft.com/office/drawing/2014/main" id="{D16CEB80-7B49-428B-BDD9-3A354C016DEE}"/>
              </a:ext>
            </a:extLst>
          </p:cNvPr>
          <p:cNvSpPr>
            <a:spLocks noGrp="1"/>
          </p:cNvSpPr>
          <p:nvPr>
            <p:ph sz="half" idx="2"/>
          </p:nvPr>
        </p:nvSpPr>
        <p:spPr>
          <a:xfrm>
            <a:off x="1005872" y="2380137"/>
            <a:ext cx="4876344" cy="3605884"/>
          </a:xfrm>
        </p:spPr>
        <p:txBody>
          <a:bodyPr>
            <a:normAutofit/>
          </a:bodyPr>
          <a:lstStyle/>
          <a:p>
            <a:r>
              <a:rPr lang="en-US" sz="2400" dirty="0"/>
              <a:t>Educational Outreach </a:t>
            </a:r>
          </a:p>
          <a:p>
            <a:pPr lvl="1"/>
            <a:r>
              <a:rPr lang="en-US" sz="2000" dirty="0"/>
              <a:t>Safety/Resource Info</a:t>
            </a:r>
          </a:p>
          <a:p>
            <a:r>
              <a:rPr lang="en-US" sz="2400" dirty="0"/>
              <a:t>Resource Provision </a:t>
            </a:r>
          </a:p>
          <a:p>
            <a:pPr lvl="1"/>
            <a:r>
              <a:rPr lang="en-US" sz="2000" dirty="0"/>
              <a:t>Sirens</a:t>
            </a:r>
          </a:p>
          <a:p>
            <a:pPr lvl="1"/>
            <a:r>
              <a:rPr lang="en-US" sz="2000" dirty="0"/>
              <a:t>Storm Shelters</a:t>
            </a:r>
          </a:p>
          <a:p>
            <a:pPr lvl="1"/>
            <a:r>
              <a:rPr lang="en-US" sz="2000" dirty="0"/>
              <a:t>Weather Radio Drives</a:t>
            </a:r>
          </a:p>
          <a:p>
            <a:r>
              <a:rPr lang="en-US" sz="2400" dirty="0"/>
              <a:t>Mitigation Projects </a:t>
            </a:r>
            <a:endParaRPr lang="en-US" dirty="0"/>
          </a:p>
          <a:p>
            <a:pPr lvl="2"/>
            <a:endParaRPr lang="en-US" sz="2000" dirty="0"/>
          </a:p>
          <a:p>
            <a:pPr lvl="2"/>
            <a:endParaRPr lang="en-US" sz="2000" dirty="0"/>
          </a:p>
          <a:p>
            <a:pPr lvl="1"/>
            <a:endParaRPr lang="en-US" sz="2000" dirty="0"/>
          </a:p>
        </p:txBody>
      </p:sp>
      <p:sp>
        <p:nvSpPr>
          <p:cNvPr id="5" name="Text Placeholder 4"/>
          <p:cNvSpPr>
            <a:spLocks noGrp="1"/>
          </p:cNvSpPr>
          <p:nvPr>
            <p:ph type="body" sz="quarter" idx="3"/>
          </p:nvPr>
        </p:nvSpPr>
        <p:spPr/>
        <p:txBody>
          <a:bodyPr/>
          <a:lstStyle/>
          <a:p>
            <a:r>
              <a:rPr lang="en-US" sz="3000" b="1" dirty="0"/>
              <a:t>Situational Awareness</a:t>
            </a:r>
          </a:p>
        </p:txBody>
      </p:sp>
      <p:sp>
        <p:nvSpPr>
          <p:cNvPr id="6" name="Content Placeholder 5"/>
          <p:cNvSpPr>
            <a:spLocks noGrp="1"/>
          </p:cNvSpPr>
          <p:nvPr>
            <p:ph sz="quarter" idx="4"/>
          </p:nvPr>
        </p:nvSpPr>
        <p:spPr/>
        <p:txBody>
          <a:bodyPr>
            <a:normAutofit/>
          </a:bodyPr>
          <a:lstStyle/>
          <a:p>
            <a:pPr marL="459900" indent="-228600">
              <a:spcBef>
                <a:spcPts val="0"/>
              </a:spcBef>
              <a:buFont typeface="Wingdings 2"/>
              <a:buChar char=""/>
              <a:tabLst>
                <a:tab pos="1371600" algn="l"/>
              </a:tabLst>
            </a:pPr>
            <a:r>
              <a:rPr lang="en-US" sz="2400" dirty="0">
                <a:ln w="9525" cap="flat" cmpd="sng" algn="ctr">
                  <a:solidFill>
                    <a:srgbClr val="404040">
                      <a:alpha val="10000"/>
                    </a:srgbClr>
                  </a:solidFill>
                  <a:prstDash val="solid"/>
                  <a:round/>
                </a:ln>
                <a:effectLst>
                  <a:outerShdw blurRad="9525" dist="25400" dir="14640000" algn="tl">
                    <a:srgbClr val="000000">
                      <a:alpha val="30000"/>
                    </a:srgbClr>
                  </a:outerShdw>
                </a:effectLst>
              </a:rPr>
              <a:t>Before Incident: </a:t>
            </a:r>
          </a:p>
          <a:p>
            <a:pPr marL="837000" lvl="1" indent="-228600">
              <a:spcBef>
                <a:spcPts val="0"/>
              </a:spcBef>
              <a:buFont typeface="Wingdings 2"/>
              <a:buChar char=""/>
              <a:tabLst>
                <a:tab pos="1371600" algn="l"/>
              </a:tabLst>
            </a:pPr>
            <a:r>
              <a:rPr lang="en-US" sz="2000" dirty="0">
                <a:ln w="9525" cap="flat" cmpd="sng" algn="ctr">
                  <a:solidFill>
                    <a:srgbClr val="404040">
                      <a:alpha val="10000"/>
                    </a:srgbClr>
                  </a:solidFill>
                  <a:prstDash val="solid"/>
                  <a:round/>
                </a:ln>
                <a:effectLst>
                  <a:outerShdw blurRad="9525" dist="25400" dir="14640000" algn="tl">
                    <a:srgbClr val="000000">
                      <a:alpha val="30000"/>
                    </a:srgbClr>
                  </a:outerShdw>
                </a:effectLst>
              </a:rPr>
              <a:t>Know areas that may require more response resources</a:t>
            </a:r>
          </a:p>
          <a:p>
            <a:pPr marL="231300" indent="0">
              <a:spcBef>
                <a:spcPts val="0"/>
              </a:spcBef>
              <a:buNone/>
              <a:tabLst>
                <a:tab pos="1371600" algn="l"/>
              </a:tabLst>
            </a:pPr>
            <a:endParaRPr lang="en-US" sz="2400" dirty="0">
              <a:effectLst/>
            </a:endParaRPr>
          </a:p>
          <a:p>
            <a:pPr marL="459900" indent="-228600">
              <a:spcBef>
                <a:spcPts val="0"/>
              </a:spcBef>
              <a:buFont typeface="Wingdings 2"/>
              <a:buChar char=""/>
              <a:tabLst>
                <a:tab pos="1371600" algn="l"/>
              </a:tabLst>
            </a:pPr>
            <a:r>
              <a:rPr lang="en-US" sz="2400" dirty="0">
                <a:ln w="9525" cap="flat" cmpd="sng" algn="ctr">
                  <a:solidFill>
                    <a:srgbClr val="404040">
                      <a:alpha val="10000"/>
                    </a:srgbClr>
                  </a:solidFill>
                  <a:prstDash val="solid"/>
                  <a:round/>
                </a:ln>
                <a:effectLst>
                  <a:outerShdw blurRad="9525" dist="25400" dir="14640000" algn="tl">
                    <a:srgbClr val="000000">
                      <a:alpha val="30000"/>
                    </a:srgbClr>
                  </a:outerShdw>
                </a:effectLst>
              </a:rPr>
              <a:t>Response Decision-Making Tool</a:t>
            </a:r>
            <a:endParaRPr lang="en-US" sz="2400" dirty="0">
              <a:effectLst/>
            </a:endParaRPr>
          </a:p>
          <a:p>
            <a:pPr marL="36900" indent="0">
              <a:buNone/>
            </a:pPr>
            <a:endParaRPr lang="en-US" sz="2400" dirty="0"/>
          </a:p>
        </p:txBody>
      </p:sp>
    </p:spTree>
    <p:extLst>
      <p:ext uri="{BB962C8B-B14F-4D97-AF65-F5344CB8AC3E}">
        <p14:creationId xmlns:p14="http://schemas.microsoft.com/office/powerpoint/2010/main" val="3576470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D4904-5684-4C7A-B626-328181D8AD67}"/>
              </a:ext>
            </a:extLst>
          </p:cNvPr>
          <p:cNvSpPr>
            <a:spLocks noGrp="1"/>
          </p:cNvSpPr>
          <p:nvPr>
            <p:ph type="title"/>
          </p:nvPr>
        </p:nvSpPr>
        <p:spPr/>
        <p:txBody>
          <a:bodyPr/>
          <a:lstStyle/>
          <a:p>
            <a:r>
              <a:rPr lang="en-US" dirty="0">
                <a:solidFill>
                  <a:schemeClr val="tx1"/>
                </a:solidFill>
              </a:rPr>
              <a:t>Conclusions</a:t>
            </a:r>
          </a:p>
        </p:txBody>
      </p:sp>
      <p:sp>
        <p:nvSpPr>
          <p:cNvPr id="3" name="Content Placeholder 2">
            <a:extLst>
              <a:ext uri="{FF2B5EF4-FFF2-40B4-BE49-F238E27FC236}">
                <a16:creationId xmlns:a16="http://schemas.microsoft.com/office/drawing/2014/main" id="{BBF3F75E-B846-4018-BF96-AE82FCB46A29}"/>
              </a:ext>
            </a:extLst>
          </p:cNvPr>
          <p:cNvSpPr>
            <a:spLocks noGrp="1"/>
          </p:cNvSpPr>
          <p:nvPr>
            <p:ph idx="1"/>
          </p:nvPr>
        </p:nvSpPr>
        <p:spPr/>
        <p:txBody>
          <a:bodyPr/>
          <a:lstStyle/>
          <a:p>
            <a:r>
              <a:rPr lang="en-US" sz="2300" dirty="0"/>
              <a:t>Importance of community characteristics</a:t>
            </a:r>
          </a:p>
          <a:p>
            <a:r>
              <a:rPr lang="en-US" sz="2300" dirty="0"/>
              <a:t>Social Vulnerability: evolving, but useful</a:t>
            </a:r>
          </a:p>
          <a:p>
            <a:r>
              <a:rPr lang="en-US" sz="2300" dirty="0"/>
              <a:t>Anyone can do it!</a:t>
            </a:r>
          </a:p>
          <a:p>
            <a:r>
              <a:rPr lang="en-US" sz="2300" dirty="0"/>
              <a:t>We need all the help we can get! </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493" y="3271101"/>
            <a:ext cx="5295768" cy="2978870"/>
          </a:xfrm>
          <a:prstGeom prst="rect">
            <a:avLst/>
          </a:prstGeom>
        </p:spPr>
      </p:pic>
    </p:spTree>
    <p:extLst>
      <p:ext uri="{BB962C8B-B14F-4D97-AF65-F5344CB8AC3E}">
        <p14:creationId xmlns:p14="http://schemas.microsoft.com/office/powerpoint/2010/main" val="3772726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73255"/>
            <a:ext cx="10353762" cy="972151"/>
          </a:xfrm>
        </p:spPr>
        <p:txBody>
          <a:bodyPr/>
          <a:lstStyle/>
          <a:p>
            <a:r>
              <a:rPr lang="en-US" dirty="0"/>
              <a:t>Questions or Feedback?</a:t>
            </a:r>
          </a:p>
        </p:txBody>
      </p:sp>
      <p:sp>
        <p:nvSpPr>
          <p:cNvPr id="3" name="Content Placeholder 2"/>
          <p:cNvSpPr>
            <a:spLocks noGrp="1"/>
          </p:cNvSpPr>
          <p:nvPr>
            <p:ph idx="1"/>
          </p:nvPr>
        </p:nvSpPr>
        <p:spPr>
          <a:xfrm>
            <a:off x="913795" y="1145406"/>
            <a:ext cx="10353762" cy="5265019"/>
          </a:xfrm>
        </p:spPr>
        <p:txBody>
          <a:bodyPr>
            <a:normAutofit/>
          </a:bodyPr>
          <a:lstStyle/>
          <a:p>
            <a:pPr marL="36900" indent="0" algn="ctr">
              <a:buNone/>
            </a:pPr>
            <a:r>
              <a:rPr lang="en-US" sz="3000" dirty="0"/>
              <a:t>Thank you so much for your time and attention!</a:t>
            </a:r>
          </a:p>
          <a:p>
            <a:pPr marL="36900" indent="0" algn="ctr">
              <a:buNone/>
            </a:pPr>
            <a:endParaRPr lang="en-US" sz="3000" dirty="0"/>
          </a:p>
          <a:p>
            <a:pPr marL="36900" indent="0" algn="ctr">
              <a:buNone/>
            </a:pPr>
            <a:endParaRPr lang="en-US" sz="3000" dirty="0"/>
          </a:p>
          <a:p>
            <a:pPr marL="36900" indent="0" algn="ctr">
              <a:buNone/>
            </a:pPr>
            <a:endParaRPr lang="en-US" sz="3000" dirty="0"/>
          </a:p>
          <a:p>
            <a:pPr marL="36900" indent="0" algn="ctr">
              <a:buNone/>
            </a:pPr>
            <a:endParaRPr lang="en-US" sz="2700" dirty="0"/>
          </a:p>
          <a:p>
            <a:pPr marL="36900" indent="0" algn="ctr">
              <a:buNone/>
            </a:pPr>
            <a:endParaRPr lang="en-US" sz="2700" dirty="0"/>
          </a:p>
          <a:p>
            <a:pPr marL="36900" indent="0" algn="ctr">
              <a:buNone/>
            </a:pPr>
            <a:r>
              <a:rPr lang="en-US" sz="2300" dirty="0"/>
              <a:t>Ashley E. Morris</a:t>
            </a:r>
          </a:p>
          <a:p>
            <a:pPr marL="36900" indent="0" algn="ctr">
              <a:buNone/>
            </a:pPr>
            <a:r>
              <a:rPr lang="en-US" sz="2300" dirty="0"/>
              <a:t>Emergency Management Planner: Baltimore County HSEM </a:t>
            </a:r>
          </a:p>
          <a:p>
            <a:pPr marL="36900" indent="0" algn="ctr">
              <a:buNone/>
            </a:pPr>
            <a:r>
              <a:rPr lang="en-US" sz="2300" dirty="0">
                <a:hlinkClick r:id="rId2"/>
              </a:rPr>
              <a:t>amorris@baltimorecountymd.gov</a:t>
            </a:r>
            <a:r>
              <a:rPr lang="en-US" sz="2300" dirty="0"/>
              <a:t> </a:t>
            </a:r>
          </a:p>
          <a:p>
            <a:endParaRPr lang="en-US" dirty="0"/>
          </a:p>
          <a:p>
            <a:endParaRPr lang="en-US" dirty="0"/>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481" y="1678075"/>
            <a:ext cx="2958710" cy="2927890"/>
          </a:xfrm>
          <a:prstGeom prst="rect">
            <a:avLst/>
          </a:prstGeom>
        </p:spPr>
      </p:pic>
    </p:spTree>
    <p:extLst>
      <p:ext uri="{BB962C8B-B14F-4D97-AF65-F5344CB8AC3E}">
        <p14:creationId xmlns:p14="http://schemas.microsoft.com/office/powerpoint/2010/main" val="2792297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9CFC9-F17D-4773-8197-7ABDE62C8D29}"/>
              </a:ext>
            </a:extLst>
          </p:cNvPr>
          <p:cNvSpPr>
            <a:spLocks noGrp="1"/>
          </p:cNvSpPr>
          <p:nvPr>
            <p:ph type="title"/>
          </p:nvPr>
        </p:nvSpPr>
        <p:spPr>
          <a:xfrm>
            <a:off x="913795" y="131975"/>
            <a:ext cx="10353762" cy="735291"/>
          </a:xfrm>
        </p:spPr>
        <p:txBody>
          <a:bodyPr/>
          <a:lstStyle/>
          <a:p>
            <a:r>
              <a:rPr lang="en-US" dirty="0">
                <a:solidFill>
                  <a:schemeClr val="tx1"/>
                </a:solidFill>
              </a:rPr>
              <a:t>Journal References</a:t>
            </a:r>
          </a:p>
        </p:txBody>
      </p:sp>
      <p:sp>
        <p:nvSpPr>
          <p:cNvPr id="6" name="Text Placeholder 5"/>
          <p:cNvSpPr>
            <a:spLocks noGrp="1"/>
          </p:cNvSpPr>
          <p:nvPr>
            <p:ph type="body" idx="1"/>
          </p:nvPr>
        </p:nvSpPr>
        <p:spPr>
          <a:xfrm>
            <a:off x="968165" y="902001"/>
            <a:ext cx="4876344" cy="544884"/>
          </a:xfrm>
        </p:spPr>
        <p:txBody>
          <a:bodyPr/>
          <a:lstStyle/>
          <a:p>
            <a:r>
              <a:rPr lang="en-US" dirty="0"/>
              <a:t>Slide Citations: </a:t>
            </a:r>
          </a:p>
        </p:txBody>
      </p:sp>
      <p:sp>
        <p:nvSpPr>
          <p:cNvPr id="4" name="Content Placeholder 3"/>
          <p:cNvSpPr>
            <a:spLocks noGrp="1"/>
          </p:cNvSpPr>
          <p:nvPr>
            <p:ph sz="half" idx="2"/>
          </p:nvPr>
        </p:nvSpPr>
        <p:spPr>
          <a:xfrm>
            <a:off x="1005872" y="1885361"/>
            <a:ext cx="4876344" cy="3905839"/>
          </a:xfrm>
        </p:spPr>
        <p:txBody>
          <a:bodyPr>
            <a:normAutofit fontScale="92500" lnSpcReduction="20000"/>
          </a:bodyPr>
          <a:lstStyle/>
          <a:p>
            <a:r>
              <a:rPr lang="en-US" dirty="0">
                <a:effectLst/>
              </a:rPr>
              <a:t>Slide 6: Chakraborty et al. 2005, 24; Anderson, 1994; Wisner et al., 2004 (Definitions)</a:t>
            </a:r>
          </a:p>
          <a:p>
            <a:r>
              <a:rPr lang="en-US" dirty="0">
                <a:effectLst/>
              </a:rPr>
              <a:t>Slide 7: </a:t>
            </a:r>
            <a:r>
              <a:rPr lang="en-US" dirty="0" err="1">
                <a:effectLst/>
              </a:rPr>
              <a:t>Senkbeil</a:t>
            </a:r>
            <a:r>
              <a:rPr lang="en-US" dirty="0">
                <a:effectLst/>
              </a:rPr>
              <a:t> et al., 2012, 160, 164-170; </a:t>
            </a:r>
            <a:r>
              <a:rPr lang="en-US" dirty="0" err="1">
                <a:effectLst/>
              </a:rPr>
              <a:t>Balluz</a:t>
            </a:r>
            <a:r>
              <a:rPr lang="en-US" dirty="0">
                <a:effectLst/>
              </a:rPr>
              <a:t> et al. 2000, 73-76; Collins and </a:t>
            </a:r>
            <a:r>
              <a:rPr lang="en-US" dirty="0" err="1">
                <a:effectLst/>
              </a:rPr>
              <a:t>Kapucu</a:t>
            </a:r>
            <a:r>
              <a:rPr lang="en-US" dirty="0">
                <a:effectLst/>
              </a:rPr>
              <a:t> 2008, 590-591 (Supporting Findings of Variables)</a:t>
            </a:r>
          </a:p>
          <a:p>
            <a:r>
              <a:rPr lang="en-US" dirty="0">
                <a:effectLst/>
              </a:rPr>
              <a:t>Slide 11: </a:t>
            </a:r>
            <a:r>
              <a:rPr lang="en-US" b="1" dirty="0">
                <a:effectLst/>
              </a:rPr>
              <a:t>McMaster et al, </a:t>
            </a:r>
            <a:r>
              <a:rPr lang="en-US" dirty="0">
                <a:effectLst/>
              </a:rPr>
              <a:t>1997;</a:t>
            </a:r>
            <a:r>
              <a:rPr lang="en-US" b="1" dirty="0">
                <a:effectLst/>
              </a:rPr>
              <a:t> Morrow</a:t>
            </a:r>
            <a:r>
              <a:rPr lang="en-US" dirty="0">
                <a:effectLst/>
              </a:rPr>
              <a:t>, 1999, </a:t>
            </a:r>
            <a:r>
              <a:rPr lang="en-US" b="1" dirty="0" err="1">
                <a:effectLst/>
              </a:rPr>
              <a:t>Balluz</a:t>
            </a:r>
            <a:r>
              <a:rPr lang="en-US" b="1" dirty="0">
                <a:effectLst/>
              </a:rPr>
              <a:t> et al</a:t>
            </a:r>
            <a:r>
              <a:rPr lang="en-US" dirty="0">
                <a:effectLst/>
              </a:rPr>
              <a:t>., 2000; </a:t>
            </a:r>
            <a:r>
              <a:rPr lang="en-US" b="1" dirty="0">
                <a:effectLst/>
              </a:rPr>
              <a:t>Donner, </a:t>
            </a:r>
            <a:r>
              <a:rPr lang="en-US" dirty="0">
                <a:effectLst/>
              </a:rPr>
              <a:t>2006; </a:t>
            </a:r>
            <a:r>
              <a:rPr lang="en-US" b="1" dirty="0">
                <a:effectLst/>
              </a:rPr>
              <a:t>Phillips and Morrow</a:t>
            </a:r>
            <a:r>
              <a:rPr lang="en-US" dirty="0">
                <a:effectLst/>
              </a:rPr>
              <a:t>, 2007; </a:t>
            </a:r>
            <a:r>
              <a:rPr lang="en-US" b="1" dirty="0">
                <a:effectLst/>
              </a:rPr>
              <a:t>Collins and </a:t>
            </a:r>
            <a:r>
              <a:rPr lang="en-US" b="1" dirty="0" err="1">
                <a:effectLst/>
              </a:rPr>
              <a:t>Kapucu</a:t>
            </a:r>
            <a:r>
              <a:rPr lang="en-US" b="1" dirty="0">
                <a:effectLst/>
              </a:rPr>
              <a:t>, </a:t>
            </a:r>
            <a:r>
              <a:rPr lang="en-US" dirty="0">
                <a:effectLst/>
              </a:rPr>
              <a:t>2008; </a:t>
            </a:r>
            <a:r>
              <a:rPr lang="en-US" b="1" dirty="0">
                <a:effectLst/>
              </a:rPr>
              <a:t>Donner and Rodriguez</a:t>
            </a:r>
            <a:r>
              <a:rPr lang="en-US" dirty="0">
                <a:effectLst/>
              </a:rPr>
              <a:t>, 2008, </a:t>
            </a:r>
            <a:r>
              <a:rPr lang="en-US" b="1" dirty="0">
                <a:effectLst/>
              </a:rPr>
              <a:t>Flanagan et al., </a:t>
            </a:r>
            <a:r>
              <a:rPr lang="en-US" dirty="0">
                <a:effectLst/>
              </a:rPr>
              <a:t>2011, </a:t>
            </a:r>
            <a:r>
              <a:rPr lang="en-US" b="1" dirty="0" err="1">
                <a:effectLst/>
              </a:rPr>
              <a:t>Senkbeil</a:t>
            </a:r>
            <a:r>
              <a:rPr lang="en-US" b="1" dirty="0">
                <a:effectLst/>
              </a:rPr>
              <a:t> et al., </a:t>
            </a:r>
            <a:r>
              <a:rPr lang="en-US" dirty="0">
                <a:effectLst/>
              </a:rPr>
              <a:t>2012 (Variables agreed upon)</a:t>
            </a:r>
          </a:p>
          <a:p>
            <a:r>
              <a:rPr lang="en-US" dirty="0">
                <a:effectLst/>
              </a:rPr>
              <a:t>Slide 12: Hurley, 2009; Cutter et al., 2000; Chakraborty et al., 2005; Gall, 2004 (Index Weighting)</a:t>
            </a:r>
          </a:p>
          <a:p>
            <a:endParaRPr lang="en-US" dirty="0"/>
          </a:p>
        </p:txBody>
      </p:sp>
      <p:sp>
        <p:nvSpPr>
          <p:cNvPr id="7" name="Text Placeholder 6"/>
          <p:cNvSpPr>
            <a:spLocks noGrp="1"/>
          </p:cNvSpPr>
          <p:nvPr>
            <p:ph type="body" sz="quarter" idx="3"/>
          </p:nvPr>
        </p:nvSpPr>
        <p:spPr>
          <a:xfrm>
            <a:off x="6219552" y="845440"/>
            <a:ext cx="4895330" cy="544883"/>
          </a:xfrm>
        </p:spPr>
        <p:txBody>
          <a:bodyPr/>
          <a:lstStyle/>
          <a:p>
            <a:r>
              <a:rPr lang="en-US" dirty="0"/>
              <a:t>Full References: </a:t>
            </a:r>
          </a:p>
        </p:txBody>
      </p:sp>
      <p:sp>
        <p:nvSpPr>
          <p:cNvPr id="5" name="Content Placeholder 4"/>
          <p:cNvSpPr>
            <a:spLocks noGrp="1"/>
          </p:cNvSpPr>
          <p:nvPr>
            <p:ph sz="quarter" idx="4"/>
          </p:nvPr>
        </p:nvSpPr>
        <p:spPr>
          <a:xfrm>
            <a:off x="6294967" y="1753386"/>
            <a:ext cx="5036052" cy="4402317"/>
          </a:xfrm>
        </p:spPr>
        <p:txBody>
          <a:bodyPr>
            <a:normAutofit fontScale="47500" lnSpcReduction="20000"/>
          </a:bodyPr>
          <a:lstStyle/>
          <a:p>
            <a:r>
              <a:rPr lang="en-US" sz="2300" dirty="0">
                <a:effectLst/>
              </a:rPr>
              <a:t>League et al., Emergency Manager Decision Making..., 163 (2010).</a:t>
            </a:r>
          </a:p>
          <a:p>
            <a:r>
              <a:rPr lang="en-US" sz="2300" dirty="0">
                <a:effectLst/>
              </a:rPr>
              <a:t>Brooks and </a:t>
            </a:r>
            <a:r>
              <a:rPr lang="en-US" sz="2300" dirty="0" err="1">
                <a:effectLst/>
              </a:rPr>
              <a:t>Doswell</a:t>
            </a:r>
            <a:r>
              <a:rPr lang="en-US" sz="2300" dirty="0">
                <a:effectLst/>
              </a:rPr>
              <a:t> III, Deaths in the 3 May 1999…, 354-361 (2002). </a:t>
            </a:r>
          </a:p>
          <a:p>
            <a:r>
              <a:rPr lang="en-US" sz="2300" dirty="0">
                <a:effectLst/>
              </a:rPr>
              <a:t>Fujita, The Lubbock tornadoes…, 169-173, (1970). </a:t>
            </a:r>
          </a:p>
          <a:p>
            <a:r>
              <a:rPr lang="en-US" sz="2300" dirty="0">
                <a:effectLst/>
              </a:rPr>
              <a:t>Wisner et al., At Risk…, (2004) </a:t>
            </a:r>
          </a:p>
          <a:p>
            <a:r>
              <a:rPr lang="en-US" sz="2300" dirty="0">
                <a:effectLst/>
              </a:rPr>
              <a:t>Cutter et al., Revealing the Vulnerability…, 715-718, (2000).</a:t>
            </a:r>
          </a:p>
          <a:p>
            <a:r>
              <a:rPr lang="en-US" sz="2300" dirty="0">
                <a:effectLst/>
              </a:rPr>
              <a:t>Anderson, Understanding the disaster-development continuum…, 8, (1994).</a:t>
            </a:r>
          </a:p>
          <a:p>
            <a:r>
              <a:rPr lang="en-US" sz="2300" dirty="0">
                <a:effectLst/>
              </a:rPr>
              <a:t>Wilson and </a:t>
            </a:r>
            <a:r>
              <a:rPr lang="en-US" sz="2300" dirty="0" err="1">
                <a:effectLst/>
              </a:rPr>
              <a:t>Oyola-Yemaiel</a:t>
            </a:r>
            <a:r>
              <a:rPr lang="en-US" sz="2300" dirty="0">
                <a:effectLst/>
              </a:rPr>
              <a:t>, </a:t>
            </a:r>
            <a:r>
              <a:rPr lang="en-US" sz="2300" dirty="0" err="1">
                <a:effectLst/>
              </a:rPr>
              <a:t>Emergenct</a:t>
            </a:r>
            <a:r>
              <a:rPr lang="en-US" sz="2300" dirty="0">
                <a:effectLst/>
              </a:rPr>
              <a:t> Coordinative Groups…, (1998). </a:t>
            </a:r>
          </a:p>
          <a:p>
            <a:r>
              <a:rPr lang="en-US" sz="2300" dirty="0">
                <a:effectLst/>
              </a:rPr>
              <a:t>Dixon &amp; Moore, Tornado Vulnerability in Texas…, (2012). </a:t>
            </a:r>
          </a:p>
          <a:p>
            <a:r>
              <a:rPr lang="en-US" sz="2300" dirty="0">
                <a:effectLst/>
              </a:rPr>
              <a:t>Flanagan et al., A Social Vulnerability Index…, (2011). </a:t>
            </a:r>
          </a:p>
          <a:p>
            <a:r>
              <a:rPr lang="en-US" sz="2300" dirty="0">
                <a:effectLst/>
              </a:rPr>
              <a:t>Hurley, Planning and Mitigation…, (2009). </a:t>
            </a:r>
          </a:p>
          <a:p>
            <a:r>
              <a:rPr lang="fr-FR" sz="2300" dirty="0" err="1">
                <a:effectLst/>
              </a:rPr>
              <a:t>Chakraborty</a:t>
            </a:r>
            <a:r>
              <a:rPr lang="fr-FR" sz="2300" dirty="0">
                <a:effectLst/>
              </a:rPr>
              <a:t> et al., Population </a:t>
            </a:r>
            <a:r>
              <a:rPr lang="fr-FR" sz="2300" dirty="0" err="1">
                <a:effectLst/>
              </a:rPr>
              <a:t>evacuation</a:t>
            </a:r>
            <a:r>
              <a:rPr lang="fr-FR" sz="2300" dirty="0">
                <a:effectLst/>
              </a:rPr>
              <a:t>…, 25-30, (2005).</a:t>
            </a:r>
            <a:endParaRPr lang="en-US" sz="2300" dirty="0">
              <a:effectLst/>
            </a:endParaRPr>
          </a:p>
          <a:p>
            <a:r>
              <a:rPr lang="en-US" sz="2300" dirty="0">
                <a:effectLst/>
              </a:rPr>
              <a:t>Gall, Where to go?..., 86-91, (2004).</a:t>
            </a:r>
          </a:p>
          <a:p>
            <a:r>
              <a:rPr lang="en-US" sz="2300" dirty="0">
                <a:effectLst/>
              </a:rPr>
              <a:t>Paul and </a:t>
            </a:r>
            <a:r>
              <a:rPr lang="en-US" sz="2300" dirty="0" err="1">
                <a:effectLst/>
              </a:rPr>
              <a:t>Stimers</a:t>
            </a:r>
            <a:r>
              <a:rPr lang="en-US" sz="2300" dirty="0">
                <a:effectLst/>
              </a:rPr>
              <a:t>, Exploring probable reasons…, 1524, (2012).</a:t>
            </a:r>
          </a:p>
          <a:p>
            <a:r>
              <a:rPr lang="en-US" sz="2300" dirty="0" err="1">
                <a:effectLst/>
              </a:rPr>
              <a:t>Schmidlin</a:t>
            </a:r>
            <a:r>
              <a:rPr lang="en-US" sz="2300" dirty="0">
                <a:effectLst/>
              </a:rPr>
              <a:t> et al., Tornado shelter-seeking behavior…, 198-200, (2008). </a:t>
            </a:r>
          </a:p>
          <a:p>
            <a:r>
              <a:rPr lang="en-US" sz="2300" dirty="0" err="1">
                <a:effectLst/>
              </a:rPr>
              <a:t>Balluz</a:t>
            </a:r>
            <a:r>
              <a:rPr lang="en-US" sz="2300" dirty="0">
                <a:effectLst/>
              </a:rPr>
              <a:t> et al., Predictors for People’s Response…, 75-76, (2000).</a:t>
            </a:r>
          </a:p>
          <a:p>
            <a:r>
              <a:rPr lang="en-US" sz="2300" dirty="0">
                <a:effectLst/>
              </a:rPr>
              <a:t>Collins and </a:t>
            </a:r>
            <a:r>
              <a:rPr lang="en-US" sz="2300" dirty="0" err="1">
                <a:effectLst/>
              </a:rPr>
              <a:t>Kapucu</a:t>
            </a:r>
            <a:r>
              <a:rPr lang="en-US" sz="2300" dirty="0">
                <a:effectLst/>
              </a:rPr>
              <a:t>, Early Warning System…, 590 (2008).</a:t>
            </a:r>
          </a:p>
          <a:p>
            <a:r>
              <a:rPr lang="en-US" sz="2300" dirty="0">
                <a:effectLst/>
              </a:rPr>
              <a:t>Liu et al., Assessment of a Severe-Weather Warning…, (1996)</a:t>
            </a:r>
          </a:p>
          <a:p>
            <a:pPr marL="36900" indent="0">
              <a:buNone/>
            </a:pPr>
            <a:endParaRPr lang="en-US" dirty="0"/>
          </a:p>
        </p:txBody>
      </p:sp>
    </p:spTree>
    <p:extLst>
      <p:ext uri="{BB962C8B-B14F-4D97-AF65-F5344CB8AC3E}">
        <p14:creationId xmlns:p14="http://schemas.microsoft.com/office/powerpoint/2010/main" val="4056686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4A793-A12F-453F-8DEB-D68A3EB774EF}"/>
              </a:ext>
            </a:extLst>
          </p:cNvPr>
          <p:cNvSpPr>
            <a:spLocks noGrp="1"/>
          </p:cNvSpPr>
          <p:nvPr>
            <p:ph type="title"/>
          </p:nvPr>
        </p:nvSpPr>
        <p:spPr>
          <a:xfrm>
            <a:off x="913795" y="160256"/>
            <a:ext cx="10353762" cy="669303"/>
          </a:xfrm>
        </p:spPr>
        <p:txBody>
          <a:bodyPr>
            <a:normAutofit fontScale="90000"/>
          </a:bodyPr>
          <a:lstStyle/>
          <a:p>
            <a:r>
              <a:rPr lang="en-US" dirty="0">
                <a:solidFill>
                  <a:schemeClr val="tx1"/>
                </a:solidFill>
              </a:rPr>
              <a:t>Photo References</a:t>
            </a:r>
          </a:p>
        </p:txBody>
      </p:sp>
      <p:sp>
        <p:nvSpPr>
          <p:cNvPr id="3" name="Content Placeholder 2">
            <a:extLst>
              <a:ext uri="{FF2B5EF4-FFF2-40B4-BE49-F238E27FC236}">
                <a16:creationId xmlns:a16="http://schemas.microsoft.com/office/drawing/2014/main" id="{22355550-D637-4FFB-B8CE-DB56C6832C5E}"/>
              </a:ext>
            </a:extLst>
          </p:cNvPr>
          <p:cNvSpPr>
            <a:spLocks noGrp="1"/>
          </p:cNvSpPr>
          <p:nvPr>
            <p:ph sz="half" idx="1"/>
          </p:nvPr>
        </p:nvSpPr>
        <p:spPr>
          <a:xfrm>
            <a:off x="424207" y="886120"/>
            <a:ext cx="5550086" cy="5665509"/>
          </a:xfrm>
        </p:spPr>
        <p:txBody>
          <a:bodyPr>
            <a:normAutofit fontScale="47500" lnSpcReduction="20000"/>
          </a:bodyPr>
          <a:lstStyle/>
          <a:p>
            <a:r>
              <a:rPr lang="en-US" sz="2300" dirty="0">
                <a:effectLst/>
              </a:rPr>
              <a:t>SVI Map: </a:t>
            </a:r>
            <a:r>
              <a:rPr lang="en-US" sz="2300" dirty="0">
                <a:solidFill>
                  <a:schemeClr val="tx1"/>
                </a:solidFill>
                <a:effectLst/>
              </a:rPr>
              <a:t>http://artsandsciences.sc.edu/geog/hvri/sovi%C2%AE-0 </a:t>
            </a:r>
          </a:p>
          <a:p>
            <a:r>
              <a:rPr lang="en-US" sz="2300" dirty="0">
                <a:effectLst/>
              </a:rPr>
              <a:t>Tornado: https://www.weather.gov/ilx/28feb17</a:t>
            </a:r>
          </a:p>
          <a:p>
            <a:r>
              <a:rPr lang="en-US" sz="2300" dirty="0">
                <a:effectLst/>
              </a:rPr>
              <a:t>Hurricane: http://heartswithhands.org/2017/09/08/september-7-2017-hurricane-irma/</a:t>
            </a:r>
          </a:p>
          <a:p>
            <a:r>
              <a:rPr lang="en-US" sz="2300" dirty="0">
                <a:effectLst/>
              </a:rPr>
              <a:t>Hail: https://weather.com/storms/severe/news/hailstorm-denver-colorado-impacts</a:t>
            </a:r>
          </a:p>
          <a:p>
            <a:r>
              <a:rPr lang="en-US" sz="2300" dirty="0">
                <a:effectLst/>
              </a:rPr>
              <a:t>Blizzard: http://strangesounds.org/2017/02/biggest-blizzard-of-the-year-hits-northeast-us-5-feet-snow-montana-14-inches-boston-new-york-city.html</a:t>
            </a:r>
          </a:p>
          <a:p>
            <a:r>
              <a:rPr lang="en-US" sz="2300" dirty="0">
                <a:effectLst/>
              </a:rPr>
              <a:t>Hazmat: http://kanecountyconnects.com/2017/06/lepc-ensures-quality-hazmat-response-with-help-from-some-friends/</a:t>
            </a:r>
          </a:p>
          <a:p>
            <a:r>
              <a:rPr lang="en-US" sz="2300" dirty="0">
                <a:effectLst/>
              </a:rPr>
              <a:t>Fire :http://www.spokesman.com/stories/2017/jul/07/north-central-montana-wildfire-grows-to-13-square-/#/0</a:t>
            </a:r>
          </a:p>
          <a:p>
            <a:r>
              <a:rPr lang="en-US" sz="2300" dirty="0">
                <a:effectLst/>
              </a:rPr>
              <a:t>Many Hate Photo: http://www.projectmanage.com/the-world-of-project-management-and-its-many-hats/</a:t>
            </a:r>
          </a:p>
          <a:p>
            <a:r>
              <a:rPr lang="en-US" sz="2300" dirty="0">
                <a:effectLst/>
              </a:rPr>
              <a:t>Trail: https://www.forestparkconservancy.org/tales-from-the-trails/trails-assistant-job-opening</a:t>
            </a:r>
          </a:p>
          <a:p>
            <a:r>
              <a:rPr lang="en-US" sz="2300" dirty="0">
                <a:effectLst/>
              </a:rPr>
              <a:t>Chain: https://www.hitachi-systems-security.com/4-0-4/</a:t>
            </a:r>
          </a:p>
          <a:p>
            <a:r>
              <a:rPr lang="en-US" sz="2300" dirty="0">
                <a:effectLst/>
              </a:rPr>
              <a:t>Target: http://www.psdgraphics.com/wp-content/uploads/2014/09/dart-on-target.jpg</a:t>
            </a:r>
          </a:p>
          <a:p>
            <a:r>
              <a:rPr lang="en-US" sz="2300" dirty="0">
                <a:effectLst/>
              </a:rPr>
              <a:t>Blocks: https://whatsupusana.com/wp-content/uploads/2012/08/Blocks.jpg</a:t>
            </a:r>
          </a:p>
          <a:p>
            <a:r>
              <a:rPr lang="en-US" sz="2300" dirty="0">
                <a:effectLst/>
              </a:rPr>
              <a:t>Person: https://cdn.pixabay.com/photo/2012/04/26/19/47/man-42934_960_720.png</a:t>
            </a:r>
          </a:p>
          <a:p>
            <a:r>
              <a:rPr lang="en-US" sz="2300" dirty="0">
                <a:effectLst/>
              </a:rPr>
              <a:t>Property: https://www.bing.com/images/search?view=detailV2&amp;ccid=uKpo2E0p&amp;id=80D5C641CC4566169749639536F001446A56D008&amp;thid=OIP.uKpo2E0pA_bPY8ekjyiVjgHaFP&amp;mediaurl=http%3a%2f%2fwww.freevector.com%2fsite_media%2fpreview_images%2fFreeVector-City-Skyscrapers-Vector.jpg&amp;exph=724&amp;expw=1024&amp;q=sky+scraper+clipart&amp;simid=608037736397670654&amp;selectedIndex=34&amp;ajaxhist=0</a:t>
            </a:r>
          </a:p>
          <a:p>
            <a:endParaRPr lang="en-US" dirty="0"/>
          </a:p>
        </p:txBody>
      </p:sp>
      <p:sp>
        <p:nvSpPr>
          <p:cNvPr id="4" name="Content Placeholder 3"/>
          <p:cNvSpPr>
            <a:spLocks noGrp="1"/>
          </p:cNvSpPr>
          <p:nvPr>
            <p:ph sz="half" idx="2"/>
          </p:nvPr>
        </p:nvSpPr>
        <p:spPr>
          <a:xfrm>
            <a:off x="6202892" y="801279"/>
            <a:ext cx="5627747" cy="5703216"/>
          </a:xfrm>
        </p:spPr>
        <p:txBody>
          <a:bodyPr>
            <a:normAutofit fontScale="47500" lnSpcReduction="20000"/>
          </a:bodyPr>
          <a:lstStyle/>
          <a:p>
            <a:r>
              <a:rPr lang="en-US" sz="2300" dirty="0">
                <a:effectLst/>
              </a:rPr>
              <a:t>Money: https://thumbs.dreamstime.com/x/vertical-background-dollar-bills-16088946.jpg</a:t>
            </a:r>
          </a:p>
          <a:p>
            <a:r>
              <a:rPr lang="en-US" sz="2300" dirty="0">
                <a:effectLst/>
              </a:rPr>
              <a:t>Census: https://gcn.com/~/media/GIG/GCN/Redesign/Articles/2017/January/census2.png</a:t>
            </a:r>
          </a:p>
          <a:p>
            <a:r>
              <a:rPr lang="en-US" sz="2300" dirty="0">
                <a:effectLst/>
              </a:rPr>
              <a:t>Census Block: https://gcn.com/~/media/GIG/GCN/Redesign/Articles/2017/January/census2.png</a:t>
            </a:r>
          </a:p>
          <a:p>
            <a:r>
              <a:rPr lang="en-US" sz="2300" dirty="0">
                <a:effectLst/>
              </a:rPr>
              <a:t>ESRI: https://yizhuangfanggeospatial.files.wordpress.com/2015/09/esri_arcmap_transparente.png</a:t>
            </a:r>
          </a:p>
          <a:p>
            <a:r>
              <a:rPr lang="en-US" sz="2300" dirty="0">
                <a:effectLst/>
              </a:rPr>
              <a:t>People: https://yizhuangfanggeospatial.files.wordpress.com/2015/09/esri_arcmap_transparente.png</a:t>
            </a:r>
          </a:p>
          <a:p>
            <a:r>
              <a:rPr lang="en-US" sz="2300" dirty="0">
                <a:effectLst/>
              </a:rPr>
              <a:t>Age: https://wagingnonviolence.org/wp-content/uploads/2013/09/037.jpg</a:t>
            </a:r>
          </a:p>
          <a:p>
            <a:r>
              <a:rPr lang="en-US" sz="2300" dirty="0">
                <a:effectLst/>
              </a:rPr>
              <a:t>Income: https://unibudgetlife.files.wordpress.com/2013/10/the-poverty-line.jpg</a:t>
            </a:r>
          </a:p>
          <a:p>
            <a:r>
              <a:rPr lang="en-US" sz="2300" dirty="0">
                <a:effectLst/>
              </a:rPr>
              <a:t>House type: http://www.city-data.com/disaster-photos/photos/40826.jpg</a:t>
            </a:r>
          </a:p>
          <a:p>
            <a:r>
              <a:rPr lang="en-US" sz="2300" dirty="0">
                <a:effectLst/>
              </a:rPr>
              <a:t>Education: http://images.naldzgraphics.net/2013/03/8-no-diploma.jpg</a:t>
            </a:r>
          </a:p>
          <a:p>
            <a:r>
              <a:rPr lang="en-US" sz="2300" dirty="0">
                <a:effectLst/>
              </a:rPr>
              <a:t>Unbalanced Scale: http://moziru.com/images/scale-clipart-uneven-5.jpg</a:t>
            </a:r>
          </a:p>
          <a:p>
            <a:r>
              <a:rPr lang="en-US" sz="2300" dirty="0">
                <a:effectLst/>
              </a:rPr>
              <a:t>Balanced Scale: https://i.pinimg.com/736x/8b/2d/4a/8b2d4a5b918d89942abd070ff8d1fbaa--study-skills-libra.jpg</a:t>
            </a:r>
          </a:p>
          <a:p>
            <a:r>
              <a:rPr lang="en-US" sz="2300" dirty="0">
                <a:effectLst/>
              </a:rPr>
              <a:t>Survey: http://moziru.com/images/overview-clipart-questionnaire-17.png</a:t>
            </a:r>
          </a:p>
          <a:p>
            <a:r>
              <a:rPr lang="en-US" sz="2300" dirty="0">
                <a:effectLst/>
              </a:rPr>
              <a:t>Census Blocks: http://www.uflib.ufl.edu/fefdl/images/maps/income/lafincomeg.gif</a:t>
            </a:r>
          </a:p>
          <a:p>
            <a:r>
              <a:rPr lang="en-US" sz="2300" dirty="0">
                <a:effectLst/>
              </a:rPr>
              <a:t>Inception: https://www.warnerbros.com/sites/default/files/inception_keyart.jpg</a:t>
            </a:r>
          </a:p>
          <a:p>
            <a:r>
              <a:rPr lang="en-US" sz="2300" dirty="0">
                <a:effectLst/>
              </a:rPr>
              <a:t>Harvey SVI: http://ucfonline.maps.arcgis.com/apps/View/index.html?appid=2c33dc0bc2da43e6a1925f60daa26e50</a:t>
            </a:r>
          </a:p>
          <a:p>
            <a:endParaRPr lang="en-US" dirty="0"/>
          </a:p>
        </p:txBody>
      </p:sp>
    </p:spTree>
    <p:extLst>
      <p:ext uri="{BB962C8B-B14F-4D97-AF65-F5344CB8AC3E}">
        <p14:creationId xmlns:p14="http://schemas.microsoft.com/office/powerpoint/2010/main" val="2972482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59882"/>
            <a:ext cx="10353762" cy="1036265"/>
          </a:xfrm>
        </p:spPr>
        <p:txBody>
          <a:bodyPr>
            <a:normAutofit/>
          </a:bodyPr>
          <a:lstStyle/>
          <a:p>
            <a:r>
              <a:rPr lang="en-US" sz="4500" dirty="0"/>
              <a:t>{Emergency Managers are BUSY!}</a:t>
            </a:r>
          </a:p>
        </p:txBody>
      </p:sp>
      <p:pic>
        <p:nvPicPr>
          <p:cNvPr id="5" name="Content Placeholder 4">
            <a:extLst>
              <a:ext uri="{FF2B5EF4-FFF2-40B4-BE49-F238E27FC236}">
                <a16:creationId xmlns:a16="http://schemas.microsoft.com/office/drawing/2014/main" id="{91E04536-D09D-433F-8DAF-256273ECC1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324" y="1580050"/>
            <a:ext cx="4274190" cy="2829514"/>
          </a:xfrm>
        </p:spPr>
      </p:pic>
      <p:pic>
        <p:nvPicPr>
          <p:cNvPr id="7" name="Picture 6">
            <a:extLst>
              <a:ext uri="{FF2B5EF4-FFF2-40B4-BE49-F238E27FC236}">
                <a16:creationId xmlns:a16="http://schemas.microsoft.com/office/drawing/2014/main" id="{330DCE01-5A2E-4AB2-B3D9-0D38967F87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9819" y="1580050"/>
            <a:ext cx="4708239" cy="2829514"/>
          </a:xfrm>
          <a:prstGeom prst="rect">
            <a:avLst/>
          </a:prstGeom>
        </p:spPr>
      </p:pic>
      <p:pic>
        <p:nvPicPr>
          <p:cNvPr id="9" name="Picture 8">
            <a:extLst>
              <a:ext uri="{FF2B5EF4-FFF2-40B4-BE49-F238E27FC236}">
                <a16:creationId xmlns:a16="http://schemas.microsoft.com/office/drawing/2014/main" id="{6FED746A-43F6-46D0-BA59-1BC2D2C7EA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8296" y="1899073"/>
            <a:ext cx="4001275" cy="2191468"/>
          </a:xfrm>
          <a:prstGeom prst="rect">
            <a:avLst/>
          </a:prstGeom>
        </p:spPr>
      </p:pic>
      <p:pic>
        <p:nvPicPr>
          <p:cNvPr id="11" name="Picture 10">
            <a:extLst>
              <a:ext uri="{FF2B5EF4-FFF2-40B4-BE49-F238E27FC236}">
                <a16:creationId xmlns:a16="http://schemas.microsoft.com/office/drawing/2014/main" id="{17442338-A9DC-42D0-83C6-03A375CCB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09276"/>
            <a:ext cx="4547361" cy="3093516"/>
          </a:xfrm>
          <a:prstGeom prst="rect">
            <a:avLst/>
          </a:prstGeom>
        </p:spPr>
      </p:pic>
      <p:pic>
        <p:nvPicPr>
          <p:cNvPr id="13" name="Picture 12">
            <a:extLst>
              <a:ext uri="{FF2B5EF4-FFF2-40B4-BE49-F238E27FC236}">
                <a16:creationId xmlns:a16="http://schemas.microsoft.com/office/drawing/2014/main" id="{1464932B-96AB-4B64-88C1-3CC50453D8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1848" y="4209276"/>
            <a:ext cx="4820152" cy="2666468"/>
          </a:xfrm>
          <a:prstGeom prst="rect">
            <a:avLst/>
          </a:prstGeom>
        </p:spPr>
      </p:pic>
      <p:pic>
        <p:nvPicPr>
          <p:cNvPr id="15" name="Picture 14">
            <a:extLst>
              <a:ext uri="{FF2B5EF4-FFF2-40B4-BE49-F238E27FC236}">
                <a16:creationId xmlns:a16="http://schemas.microsoft.com/office/drawing/2014/main" id="{7745E8E6-AD15-42EB-BE17-D3EB599EE9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62148" y="4090541"/>
            <a:ext cx="3913988" cy="2609325"/>
          </a:xfrm>
          <a:prstGeom prst="rect">
            <a:avLst/>
          </a:prstGeom>
        </p:spPr>
      </p:pic>
    </p:spTree>
    <p:extLst>
      <p:ext uri="{BB962C8B-B14F-4D97-AF65-F5344CB8AC3E}">
        <p14:creationId xmlns:p14="http://schemas.microsoft.com/office/powerpoint/2010/main" val="1464643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GIF References</a:t>
            </a:r>
          </a:p>
        </p:txBody>
      </p:sp>
      <p:sp>
        <p:nvSpPr>
          <p:cNvPr id="5" name="Content Placeholder 4"/>
          <p:cNvSpPr>
            <a:spLocks noGrp="1"/>
          </p:cNvSpPr>
          <p:nvPr>
            <p:ph idx="1"/>
          </p:nvPr>
        </p:nvSpPr>
        <p:spPr/>
        <p:txBody>
          <a:bodyPr/>
          <a:lstStyle/>
          <a:p>
            <a:r>
              <a:rPr lang="en-US" dirty="0">
                <a:effectLst/>
              </a:rPr>
              <a:t>Surfer: https://media.giphy.com/media/v3c8uIYElXCJa/giphy.gif</a:t>
            </a:r>
          </a:p>
          <a:p>
            <a:r>
              <a:rPr lang="en-US" dirty="0">
                <a:effectLst/>
              </a:rPr>
              <a:t>Easy As That: Easy As That: https://tenor.com/view/late-night-seth-lnsm-lnsmgifs-seth-meyers-boom-gif-9198701</a:t>
            </a:r>
          </a:p>
          <a:p>
            <a:r>
              <a:rPr lang="en-US" dirty="0">
                <a:effectLst/>
              </a:rPr>
              <a:t>Let’s Do This Thing: https://tenor.com/view/ratatouille-letsdothisthing-letsdothis-leggo-gif-4931943</a:t>
            </a:r>
          </a:p>
          <a:p>
            <a:endParaRPr lang="en-US" dirty="0"/>
          </a:p>
        </p:txBody>
      </p:sp>
    </p:spTree>
    <p:extLst>
      <p:ext uri="{BB962C8B-B14F-4D97-AF65-F5344CB8AC3E}">
        <p14:creationId xmlns:p14="http://schemas.microsoft.com/office/powerpoint/2010/main" val="2039387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443515"/>
            <a:ext cx="10353762" cy="970450"/>
          </a:xfrm>
        </p:spPr>
        <p:txBody>
          <a:bodyPr/>
          <a:lstStyle/>
          <a:p>
            <a:r>
              <a:rPr lang="en-US" dirty="0" err="1"/>
              <a:t>EM’ing</a:t>
            </a:r>
            <a:r>
              <a:rPr lang="en-US" dirty="0"/>
              <a:t> with Purpose:</a:t>
            </a:r>
          </a:p>
        </p:txBody>
      </p:sp>
      <p:sp>
        <p:nvSpPr>
          <p:cNvPr id="5" name="Content Placeholder 4"/>
          <p:cNvSpPr>
            <a:spLocks noGrp="1"/>
          </p:cNvSpPr>
          <p:nvPr>
            <p:ph sz="half" idx="1"/>
          </p:nvPr>
        </p:nvSpPr>
        <p:spPr>
          <a:xfrm>
            <a:off x="764134" y="1499663"/>
            <a:ext cx="5060497" cy="5277950"/>
          </a:xfrm>
        </p:spPr>
        <p:txBody>
          <a:bodyPr>
            <a:normAutofit/>
          </a:bodyPr>
          <a:lstStyle/>
          <a:p>
            <a:r>
              <a:rPr lang="en-US" sz="2200" dirty="0"/>
              <a:t>We wear many hats…</a:t>
            </a:r>
          </a:p>
          <a:p>
            <a:endParaRPr lang="en-US" dirty="0"/>
          </a:p>
          <a:p>
            <a:endParaRPr lang="en-US" dirty="0"/>
          </a:p>
          <a:p>
            <a:endParaRPr lang="en-US" dirty="0"/>
          </a:p>
          <a:p>
            <a:endParaRPr lang="en-US" dirty="0"/>
          </a:p>
          <a:p>
            <a:r>
              <a:rPr lang="en-US" sz="2200" dirty="0"/>
              <a:t>We need all the help we can get!</a:t>
            </a:r>
          </a:p>
          <a:p>
            <a:pPr lvl="1"/>
            <a:r>
              <a:rPr lang="en-US" sz="2000" dirty="0"/>
              <a:t>Preparedness Activities </a:t>
            </a:r>
          </a:p>
          <a:p>
            <a:pPr lvl="1"/>
            <a:r>
              <a:rPr lang="en-US" sz="2000" dirty="0"/>
              <a:t>Outreach</a:t>
            </a:r>
          </a:p>
          <a:p>
            <a:pPr lvl="1"/>
            <a:r>
              <a:rPr lang="en-US" sz="2000" dirty="0"/>
              <a:t>Resource Assessment</a:t>
            </a:r>
          </a:p>
          <a:p>
            <a:pPr lvl="1"/>
            <a:r>
              <a:rPr lang="en-US" sz="2000" dirty="0"/>
              <a:t>Preplanning</a:t>
            </a:r>
          </a:p>
          <a:p>
            <a:pPr lvl="1"/>
            <a:r>
              <a:rPr lang="en-US" sz="2000" dirty="0"/>
              <a:t>Mitigation</a:t>
            </a:r>
          </a:p>
          <a:p>
            <a:pPr lvl="1"/>
            <a:endParaRPr lang="en-US" dirty="0"/>
          </a:p>
        </p:txBody>
      </p:sp>
      <p:sp>
        <p:nvSpPr>
          <p:cNvPr id="3" name="Content Placeholder 2">
            <a:extLst>
              <a:ext uri="{FF2B5EF4-FFF2-40B4-BE49-F238E27FC236}">
                <a16:creationId xmlns:a16="http://schemas.microsoft.com/office/drawing/2014/main" id="{9090288D-09B8-43C2-9599-F4540D6755E2}"/>
              </a:ext>
            </a:extLst>
          </p:cNvPr>
          <p:cNvSpPr>
            <a:spLocks noGrp="1"/>
          </p:cNvSpPr>
          <p:nvPr>
            <p:ph sz="half" idx="2"/>
          </p:nvPr>
        </p:nvSpPr>
        <p:spPr>
          <a:xfrm>
            <a:off x="6202892" y="1732449"/>
            <a:ext cx="5424426" cy="4515951"/>
          </a:xfrm>
        </p:spPr>
        <p:txBody>
          <a:bodyPr/>
          <a:lstStyle/>
          <a:p>
            <a:pPr lvl="0">
              <a:buClr>
                <a:srgbClr val="DADADA"/>
              </a:buClr>
            </a:pPr>
            <a:r>
              <a:rPr lang="en-US" sz="22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SV helps point us in the right direction; Maximizing our energy:</a:t>
            </a:r>
            <a:endPar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endParaRPr>
          </a:p>
          <a:p>
            <a:pPr lvl="1">
              <a:buClr>
                <a:srgbClr val="DADADA"/>
              </a:buClr>
            </a:pP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A guide to serve our communities that need it to most</a:t>
            </a:r>
          </a:p>
          <a:p>
            <a:pPr lvl="1">
              <a:buClr>
                <a:srgbClr val="DADADA"/>
              </a:buClr>
            </a:pPr>
            <a:r>
              <a:rPr lang="en-US" sz="2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Saves lives and money</a:t>
            </a:r>
          </a:p>
          <a:p>
            <a:endParaRPr lang="en-US" dirty="0"/>
          </a:p>
        </p:txBody>
      </p:sp>
      <p:pic>
        <p:nvPicPr>
          <p:cNvPr id="6" name="Picture 5">
            <a:extLst>
              <a:ext uri="{FF2B5EF4-FFF2-40B4-BE49-F238E27FC236}">
                <a16:creationId xmlns:a16="http://schemas.microsoft.com/office/drawing/2014/main" id="{6DBD157E-F522-498B-90E3-FE61E60F1C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9486" y="2030932"/>
            <a:ext cx="1770246" cy="1770246"/>
          </a:xfrm>
          <a:prstGeom prst="rect">
            <a:avLst/>
          </a:prstGeom>
        </p:spPr>
      </p:pic>
      <p:pic>
        <p:nvPicPr>
          <p:cNvPr id="8" name="Picture 7">
            <a:extLst>
              <a:ext uri="{FF2B5EF4-FFF2-40B4-BE49-F238E27FC236}">
                <a16:creationId xmlns:a16="http://schemas.microsoft.com/office/drawing/2014/main" id="{B2DD406B-CDE6-409D-97A5-15019CBD53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0718" y="3665874"/>
            <a:ext cx="5809217" cy="2388417"/>
          </a:xfrm>
          <a:prstGeom prst="rect">
            <a:avLst/>
          </a:prstGeom>
        </p:spPr>
      </p:pic>
    </p:spTree>
    <p:extLst>
      <p:ext uri="{BB962C8B-B14F-4D97-AF65-F5344CB8AC3E}">
        <p14:creationId xmlns:p14="http://schemas.microsoft.com/office/powerpoint/2010/main" val="2592802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819150"/>
            <a:ext cx="10353762" cy="5562600"/>
          </a:xfrm>
        </p:spPr>
        <p:txBody>
          <a:bodyPr/>
          <a:lstStyle/>
          <a:p>
            <a:pPr marL="36900" indent="0" algn="ctr">
              <a:buNone/>
            </a:pPr>
            <a:r>
              <a:rPr lang="en-US" sz="3500" dirty="0"/>
              <a:t>What the heck is social vulnerability? And why should I use it?</a:t>
            </a:r>
          </a:p>
          <a:p>
            <a:endParaRPr lang="en-US" dirty="0"/>
          </a:p>
        </p:txBody>
      </p:sp>
      <p:pic>
        <p:nvPicPr>
          <p:cNvPr id="5" name="Picture 4">
            <a:extLst>
              <a:ext uri="{FF2B5EF4-FFF2-40B4-BE49-F238E27FC236}">
                <a16:creationId xmlns:a16="http://schemas.microsoft.com/office/drawing/2014/main" id="{03B4DA12-DB0B-4887-AB31-9B56C94C7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701" y="2318509"/>
            <a:ext cx="6510598" cy="3720341"/>
          </a:xfrm>
          <a:prstGeom prst="rect">
            <a:avLst/>
          </a:prstGeom>
        </p:spPr>
      </p:pic>
    </p:spTree>
    <p:extLst>
      <p:ext uri="{BB962C8B-B14F-4D97-AF65-F5344CB8AC3E}">
        <p14:creationId xmlns:p14="http://schemas.microsoft.com/office/powerpoint/2010/main" val="1022795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F08BC-675D-4D75-A9F4-1AE4D974801E}"/>
              </a:ext>
            </a:extLst>
          </p:cNvPr>
          <p:cNvSpPr>
            <a:spLocks noGrp="1"/>
          </p:cNvSpPr>
          <p:nvPr>
            <p:ph type="title"/>
          </p:nvPr>
        </p:nvSpPr>
        <p:spPr/>
        <p:txBody>
          <a:bodyPr/>
          <a:lstStyle/>
          <a:p>
            <a:r>
              <a:rPr lang="en-US" dirty="0">
                <a:solidFill>
                  <a:schemeClr val="tx1"/>
                </a:solidFill>
              </a:rPr>
              <a:t>Social Vulnerability: What Is It?</a:t>
            </a:r>
          </a:p>
        </p:txBody>
      </p:sp>
      <p:sp>
        <p:nvSpPr>
          <p:cNvPr id="3" name="Content Placeholder 2">
            <a:extLst>
              <a:ext uri="{FF2B5EF4-FFF2-40B4-BE49-F238E27FC236}">
                <a16:creationId xmlns:a16="http://schemas.microsoft.com/office/drawing/2014/main" id="{10CA523C-B9D1-4BA4-8359-7488349AFC1D}"/>
              </a:ext>
            </a:extLst>
          </p:cNvPr>
          <p:cNvSpPr>
            <a:spLocks noGrp="1"/>
          </p:cNvSpPr>
          <p:nvPr>
            <p:ph idx="1"/>
          </p:nvPr>
        </p:nvSpPr>
        <p:spPr/>
        <p:txBody>
          <a:bodyPr>
            <a:normAutofit lnSpcReduction="10000"/>
          </a:bodyPr>
          <a:lstStyle/>
          <a:p>
            <a:r>
              <a:rPr lang="en-US" sz="2500" dirty="0"/>
              <a:t>Vulnerability</a:t>
            </a:r>
            <a:r>
              <a:rPr lang="en-US" dirty="0"/>
              <a:t>: </a:t>
            </a:r>
            <a:r>
              <a:rPr lang="en-US" sz="2200" i="1" dirty="0"/>
              <a:t>Human induced situation caused by variables like resource distribution that heavily impacts disaster outcomes</a:t>
            </a:r>
          </a:p>
          <a:p>
            <a:pPr marL="36900" indent="0">
              <a:buNone/>
            </a:pPr>
            <a:r>
              <a:rPr lang="en-US" i="1" dirty="0"/>
              <a:t> </a:t>
            </a:r>
          </a:p>
          <a:p>
            <a:r>
              <a:rPr lang="en-US" dirty="0"/>
              <a:t>Types:</a:t>
            </a:r>
          </a:p>
          <a:p>
            <a:pPr lvl="1"/>
            <a:r>
              <a:rPr lang="en-US" dirty="0"/>
              <a:t>Physical </a:t>
            </a:r>
          </a:p>
          <a:p>
            <a:pPr lvl="1"/>
            <a:r>
              <a:rPr lang="en-US" dirty="0"/>
              <a:t>Psychological</a:t>
            </a:r>
          </a:p>
          <a:p>
            <a:pPr lvl="1"/>
            <a:r>
              <a:rPr lang="en-US" b="1" dirty="0"/>
              <a:t>Social</a:t>
            </a:r>
          </a:p>
          <a:p>
            <a:pPr marL="810000" lvl="2" indent="0">
              <a:buNone/>
            </a:pPr>
            <a:endParaRPr lang="en-US" dirty="0"/>
          </a:p>
          <a:p>
            <a:r>
              <a:rPr lang="en-US" b="1" dirty="0"/>
              <a:t>Social: </a:t>
            </a:r>
            <a:r>
              <a:rPr lang="en-US" dirty="0"/>
              <a:t>Demographic characteristics = social makeup</a:t>
            </a:r>
          </a:p>
          <a:p>
            <a:pPr lvl="1"/>
            <a:r>
              <a:rPr lang="en-US" b="1" dirty="0"/>
              <a:t>New concept</a:t>
            </a:r>
          </a:p>
        </p:txBody>
      </p:sp>
    </p:spTree>
    <p:extLst>
      <p:ext uri="{BB962C8B-B14F-4D97-AF65-F5344CB8AC3E}">
        <p14:creationId xmlns:p14="http://schemas.microsoft.com/office/powerpoint/2010/main" val="3054101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13113-99EF-4179-8B21-D3C557A7AEAD}"/>
              </a:ext>
            </a:extLst>
          </p:cNvPr>
          <p:cNvSpPr>
            <a:spLocks noGrp="1"/>
          </p:cNvSpPr>
          <p:nvPr>
            <p:ph type="title"/>
          </p:nvPr>
        </p:nvSpPr>
        <p:spPr/>
        <p:txBody>
          <a:bodyPr/>
          <a:lstStyle/>
          <a:p>
            <a:r>
              <a:rPr lang="en-US" dirty="0">
                <a:solidFill>
                  <a:schemeClr val="tx1"/>
                </a:solidFill>
              </a:rPr>
              <a:t>Supporting Research</a:t>
            </a:r>
          </a:p>
        </p:txBody>
      </p:sp>
      <p:sp>
        <p:nvSpPr>
          <p:cNvPr id="3" name="Content Placeholder 2">
            <a:extLst>
              <a:ext uri="{FF2B5EF4-FFF2-40B4-BE49-F238E27FC236}">
                <a16:creationId xmlns:a16="http://schemas.microsoft.com/office/drawing/2014/main" id="{A3C92924-BE96-4216-AC16-B99CF83D1E64}"/>
              </a:ext>
            </a:extLst>
          </p:cNvPr>
          <p:cNvSpPr>
            <a:spLocks noGrp="1"/>
          </p:cNvSpPr>
          <p:nvPr>
            <p:ph idx="1"/>
          </p:nvPr>
        </p:nvSpPr>
        <p:spPr/>
        <p:txBody>
          <a:bodyPr>
            <a:normAutofit/>
          </a:bodyPr>
          <a:lstStyle/>
          <a:p>
            <a:r>
              <a:rPr lang="en-US" dirty="0"/>
              <a:t>Many studies found a link between social variables and injury/death </a:t>
            </a:r>
          </a:p>
          <a:p>
            <a:pPr lvl="1"/>
            <a:r>
              <a:rPr lang="en-US" dirty="0">
                <a:solidFill>
                  <a:schemeClr val="tx1"/>
                </a:solidFill>
              </a:rPr>
              <a:t>Race/Ethnicity, Age, Income, Household Characteristics, Education</a:t>
            </a:r>
          </a:p>
          <a:p>
            <a:endParaRPr lang="en-US" dirty="0"/>
          </a:p>
          <a:p>
            <a:endParaRPr lang="en-US" dirty="0"/>
          </a:p>
          <a:p>
            <a:r>
              <a:rPr lang="en-US" dirty="0"/>
              <a:t>Regions of High SV thought to have less storm resources available and more likely to:</a:t>
            </a:r>
          </a:p>
          <a:p>
            <a:pPr lvl="1"/>
            <a:r>
              <a:rPr lang="en-US" dirty="0"/>
              <a:t>Be less prepared</a:t>
            </a:r>
          </a:p>
          <a:p>
            <a:pPr lvl="1"/>
            <a:r>
              <a:rPr lang="en-US" dirty="0"/>
              <a:t>Suffer injury or death</a:t>
            </a:r>
          </a:p>
          <a:p>
            <a:pPr lvl="1"/>
            <a:r>
              <a:rPr lang="en-US" dirty="0"/>
              <a:t>Have the most financial damage</a:t>
            </a:r>
          </a:p>
          <a:p>
            <a:pPr lvl="1"/>
            <a:endParaRPr lang="en-US" dirty="0"/>
          </a:p>
        </p:txBody>
      </p:sp>
    </p:spTree>
    <p:extLst>
      <p:ext uri="{BB962C8B-B14F-4D97-AF65-F5344CB8AC3E}">
        <p14:creationId xmlns:p14="http://schemas.microsoft.com/office/powerpoint/2010/main" val="3013638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326BE-D5FC-42DC-A792-DB88C2158577}"/>
              </a:ext>
            </a:extLst>
          </p:cNvPr>
          <p:cNvSpPr>
            <a:spLocks noGrp="1"/>
          </p:cNvSpPr>
          <p:nvPr>
            <p:ph type="title"/>
          </p:nvPr>
        </p:nvSpPr>
        <p:spPr>
          <a:xfrm>
            <a:off x="998636" y="619026"/>
            <a:ext cx="10353762" cy="970450"/>
          </a:xfrm>
        </p:spPr>
        <p:txBody>
          <a:bodyPr/>
          <a:lstStyle/>
          <a:p>
            <a:r>
              <a:rPr lang="en-US" dirty="0">
                <a:solidFill>
                  <a:schemeClr val="tx1"/>
                </a:solidFill>
              </a:rPr>
              <a:t>Emergency Management Relevancy</a:t>
            </a:r>
          </a:p>
        </p:txBody>
      </p:sp>
      <p:sp>
        <p:nvSpPr>
          <p:cNvPr id="3" name="Content Placeholder 2">
            <a:extLst>
              <a:ext uri="{FF2B5EF4-FFF2-40B4-BE49-F238E27FC236}">
                <a16:creationId xmlns:a16="http://schemas.microsoft.com/office/drawing/2014/main" id="{63F9C844-C546-4F79-AD74-8F94FD6D0843}"/>
              </a:ext>
            </a:extLst>
          </p:cNvPr>
          <p:cNvSpPr>
            <a:spLocks noGrp="1"/>
          </p:cNvSpPr>
          <p:nvPr>
            <p:ph type="body" idx="1"/>
          </p:nvPr>
        </p:nvSpPr>
        <p:spPr>
          <a:xfrm>
            <a:off x="857233" y="2941751"/>
            <a:ext cx="3300984" cy="576262"/>
          </a:xfrm>
        </p:spPr>
        <p:txBody>
          <a:bodyPr>
            <a:normAutofit/>
          </a:bodyPr>
          <a:lstStyle/>
          <a:p>
            <a:r>
              <a:rPr lang="en-US" b="1" dirty="0"/>
              <a:t>Target and Steer</a:t>
            </a:r>
          </a:p>
        </p:txBody>
      </p:sp>
      <p:sp>
        <p:nvSpPr>
          <p:cNvPr id="4" name="Text Placeholder 3"/>
          <p:cNvSpPr>
            <a:spLocks noGrp="1"/>
          </p:cNvSpPr>
          <p:nvPr>
            <p:ph type="body" sz="quarter" idx="3"/>
          </p:nvPr>
        </p:nvSpPr>
        <p:spPr>
          <a:xfrm>
            <a:off x="4390151" y="2913472"/>
            <a:ext cx="3300984" cy="576262"/>
          </a:xfrm>
        </p:spPr>
        <p:txBody>
          <a:bodyPr/>
          <a:lstStyle/>
          <a:p>
            <a:r>
              <a:rPr lang="en-US" b="1" dirty="0"/>
              <a:t>Create and Change</a:t>
            </a:r>
          </a:p>
        </p:txBody>
      </p:sp>
      <p:sp>
        <p:nvSpPr>
          <p:cNvPr id="5" name="Text Placeholder 4"/>
          <p:cNvSpPr>
            <a:spLocks noGrp="1"/>
          </p:cNvSpPr>
          <p:nvPr>
            <p:ph type="body" sz="quarter" idx="13"/>
          </p:nvPr>
        </p:nvSpPr>
        <p:spPr>
          <a:xfrm>
            <a:off x="7872304" y="2904045"/>
            <a:ext cx="3300984" cy="576262"/>
          </a:xfrm>
        </p:spPr>
        <p:txBody>
          <a:bodyPr/>
          <a:lstStyle/>
          <a:p>
            <a:r>
              <a:rPr lang="en-US" b="1" dirty="0"/>
              <a:t>Save and Minimize</a:t>
            </a:r>
          </a:p>
        </p:txBody>
      </p:sp>
      <p:sp>
        <p:nvSpPr>
          <p:cNvPr id="10" name="TextBox 9"/>
          <p:cNvSpPr txBox="1"/>
          <p:nvPr/>
        </p:nvSpPr>
        <p:spPr>
          <a:xfrm>
            <a:off x="1055802" y="1611983"/>
            <a:ext cx="9285402" cy="923330"/>
          </a:xfrm>
          <a:prstGeom prst="rect">
            <a:avLst/>
          </a:prstGeom>
          <a:noFill/>
        </p:spPr>
        <p:txBody>
          <a:bodyPr wrap="square" rtlCol="0">
            <a:spAutoFit/>
          </a:bodyPr>
          <a:lstStyle/>
          <a:p>
            <a:pPr lvl="0" algn="ctr">
              <a:spcBef>
                <a:spcPct val="20000"/>
              </a:spcBef>
              <a:spcAft>
                <a:spcPts val="600"/>
              </a:spcAft>
              <a:buClr>
                <a:srgbClr val="DADADA"/>
              </a:buClr>
              <a:buSzPct val="70000"/>
            </a:pPr>
            <a:r>
              <a:rPr lang="en-US" sz="2500" b="1"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rPr>
              <a:t>What does this mean to us?</a:t>
            </a:r>
          </a:p>
          <a:p>
            <a:pPr lvl="1" algn="ctr">
              <a:spcBef>
                <a:spcPct val="20000"/>
              </a:spcBef>
              <a:spcAft>
                <a:spcPts val="600"/>
              </a:spcAft>
              <a:buClr>
                <a:srgbClr val="DADADA"/>
              </a:buClr>
              <a:buSzPct val="70000"/>
            </a:pPr>
            <a:r>
              <a:rPr lang="en-US" sz="20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What if we could target highest risk areas with action to reduce risk?</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966" y="3727024"/>
            <a:ext cx="2757438" cy="207033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2710" y="3727024"/>
            <a:ext cx="3105507" cy="207033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1296" y="3727024"/>
            <a:ext cx="900147" cy="2070338"/>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1443" y="3727024"/>
            <a:ext cx="1062411" cy="2070338"/>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83854" y="3727024"/>
            <a:ext cx="1259337" cy="2070338"/>
          </a:xfrm>
          <a:prstGeom prst="rect">
            <a:avLst/>
          </a:prstGeom>
        </p:spPr>
      </p:pic>
    </p:spTree>
    <p:extLst>
      <p:ext uri="{BB962C8B-B14F-4D97-AF65-F5344CB8AC3E}">
        <p14:creationId xmlns:p14="http://schemas.microsoft.com/office/powerpoint/2010/main" val="4108928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EA5BE-C5A9-4A05-8CD5-43623BB13431}"/>
              </a:ext>
            </a:extLst>
          </p:cNvPr>
          <p:cNvSpPr>
            <a:spLocks noGrp="1"/>
          </p:cNvSpPr>
          <p:nvPr>
            <p:ph type="title"/>
          </p:nvPr>
        </p:nvSpPr>
        <p:spPr>
          <a:xfrm>
            <a:off x="1028095" y="3000375"/>
            <a:ext cx="10353762" cy="970450"/>
          </a:xfrm>
        </p:spPr>
        <p:txBody>
          <a:bodyPr>
            <a:normAutofit fontScale="90000"/>
          </a:bodyPr>
          <a:lstStyle/>
          <a:p>
            <a:r>
              <a:rPr lang="en-US" dirty="0"/>
              <a:t>SOCIAL VULNERABILITY INDEX: </a:t>
            </a:r>
            <a:br>
              <a:rPr lang="en-US" dirty="0"/>
            </a:br>
            <a:r>
              <a:rPr lang="en-US" dirty="0"/>
              <a:t>How To Make it</a:t>
            </a:r>
          </a:p>
        </p:txBody>
      </p:sp>
    </p:spTree>
    <p:extLst>
      <p:ext uri="{BB962C8B-B14F-4D97-AF65-F5344CB8AC3E}">
        <p14:creationId xmlns:p14="http://schemas.microsoft.com/office/powerpoint/2010/main" val="20246319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TM04033929[[fn=Slate]]</Template>
  <TotalTime>3468</TotalTime>
  <Words>2896</Words>
  <Application>Microsoft Office PowerPoint</Application>
  <PresentationFormat>Widescreen</PresentationFormat>
  <Paragraphs>429</Paragraphs>
  <Slides>30</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Calisto MT</vt:lpstr>
      <vt:lpstr>Wingdings 2</vt:lpstr>
      <vt:lpstr>Slate</vt:lpstr>
      <vt:lpstr>Investigating Social Vulnerability Analysis and Implementation in Emergency Management</vt:lpstr>
      <vt:lpstr>Overview of Presentation</vt:lpstr>
      <vt:lpstr>{Emergency Managers are BUSY!}</vt:lpstr>
      <vt:lpstr>EM’ing with Purpose:</vt:lpstr>
      <vt:lpstr>PowerPoint Presentation</vt:lpstr>
      <vt:lpstr>Social Vulnerability: What Is It?</vt:lpstr>
      <vt:lpstr>Supporting Research</vt:lpstr>
      <vt:lpstr>Emergency Management Relevancy</vt:lpstr>
      <vt:lpstr>SOCIAL VULNERABILITY INDEX:  How To Make it</vt:lpstr>
      <vt:lpstr>Data</vt:lpstr>
      <vt:lpstr>Choosing Variables </vt:lpstr>
      <vt:lpstr>Social Vulnerability Index Construct</vt:lpstr>
      <vt:lpstr>CREATION EXAMPLE</vt:lpstr>
      <vt:lpstr>Step 1: Choose Variables</vt:lpstr>
      <vt:lpstr>Step 2: Find the Block Ratio</vt:lpstr>
      <vt:lpstr>Step 3: Find the Ratio of the Ratios…</vt:lpstr>
      <vt:lpstr>Step 4: Sum to Create SV Index</vt:lpstr>
      <vt:lpstr>Step 5:  Create Your Map</vt:lpstr>
      <vt:lpstr>SOCIAL VULNERABILITY CASE STUDIES</vt:lpstr>
      <vt:lpstr>Lubbock, Texas</vt:lpstr>
      <vt:lpstr>Williamson County, Texas</vt:lpstr>
      <vt:lpstr>Next Steps </vt:lpstr>
      <vt:lpstr>CLOSING REMARKS</vt:lpstr>
      <vt:lpstr>SVI Pros and Cons</vt:lpstr>
      <vt:lpstr>Implementation</vt:lpstr>
      <vt:lpstr>Conclusions</vt:lpstr>
      <vt:lpstr>Questions or Feedback?</vt:lpstr>
      <vt:lpstr>Journal References</vt:lpstr>
      <vt:lpstr>Photo References</vt:lpstr>
      <vt:lpstr>GIF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Social Vulnerability Analysis and Implementation in Emergency Management</dc:title>
  <dc:creator>Ashley Morris</dc:creator>
  <cp:lastModifiedBy>Ashley Morris</cp:lastModifiedBy>
  <cp:revision>104</cp:revision>
  <dcterms:created xsi:type="dcterms:W3CDTF">2018-04-24T23:42:34Z</dcterms:created>
  <dcterms:modified xsi:type="dcterms:W3CDTF">2021-06-16T02:06:46Z</dcterms:modified>
</cp:coreProperties>
</file>