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8"/>
  </p:notesMasterIdLst>
  <p:sldIdLst>
    <p:sldId id="256" r:id="rId2"/>
    <p:sldId id="266" r:id="rId3"/>
    <p:sldId id="275" r:id="rId4"/>
    <p:sldId id="276" r:id="rId5"/>
    <p:sldId id="277" r:id="rId6"/>
    <p:sldId id="274" r:id="rId7"/>
    <p:sldId id="258" r:id="rId8"/>
    <p:sldId id="270" r:id="rId9"/>
    <p:sldId id="271" r:id="rId10"/>
    <p:sldId id="272" r:id="rId11"/>
    <p:sldId id="267" r:id="rId12"/>
    <p:sldId id="269" r:id="rId13"/>
    <p:sldId id="273" r:id="rId14"/>
    <p:sldId id="268" r:id="rId15"/>
    <p:sldId id="278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di Treloar" initials="ST" lastIdx="2" clrIdx="0">
    <p:extLst>
      <p:ext uri="{19B8F6BF-5375-455C-9EA6-DF929625EA0E}">
        <p15:presenceInfo xmlns:p15="http://schemas.microsoft.com/office/powerpoint/2012/main" userId="f3ff840718e4a7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74751" autoAdjust="0"/>
  </p:normalViewPr>
  <p:slideViewPr>
    <p:cSldViewPr snapToGrid="0">
      <p:cViewPr varScale="1">
        <p:scale>
          <a:sx n="65" d="100"/>
          <a:sy n="65" d="100"/>
        </p:scale>
        <p:origin x="1363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D049B-0D05-46C4-B7C7-204B3C19D87C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EA3E8-E677-4FBA-B050-1049483B9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content in this presentation shall not be changed, altered </a:t>
            </a:r>
            <a:r>
              <a:rPr lang="en-US"/>
              <a:t>or used without </a:t>
            </a:r>
            <a:r>
              <a:rPr lang="en-US" dirty="0"/>
              <a:t>explicit approval by EM Partners.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1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30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02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6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16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1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5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2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94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7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62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EA3E8-E677-4FBA-B050-1049483B96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4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38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9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0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A0902E4-180D-4C97-AD53-E2FDBE05F5F4}" type="datetimeFigureOut">
              <a:rPr lang="en-US" smtClean="0"/>
              <a:t>6/16/2021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E4A66-ECEA-4487-8D43-6CC600F8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9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3049C6-2A00-4D94-A570-33BF98108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367" y="1070659"/>
            <a:ext cx="10420621" cy="2178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26EDEA-146E-45A3-9BDB-17B138576D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626" y="1200661"/>
            <a:ext cx="10423002" cy="3093547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cs typeface="Calibri Light" panose="020F0302020204030204" pitchFamily="34" charset="0"/>
              </a:rPr>
              <a:t>Your </a:t>
            </a:r>
            <a:r>
              <a:rPr lang="en-US" sz="4000" dirty="0">
                <a:solidFill>
                  <a:srgbClr val="3CB74B"/>
                </a:solidFill>
                <a:cs typeface="Calibri Light" panose="020F0302020204030204" pitchFamily="34" charset="0"/>
              </a:rPr>
              <a:t>Partners</a:t>
            </a:r>
            <a:r>
              <a:rPr lang="en-US" sz="4000" dirty="0">
                <a:cs typeface="Calibri Light" panose="020F0302020204030204" pitchFamily="34" charset="0"/>
              </a:rPr>
              <a:t> in Emergency Management</a:t>
            </a:r>
          </a:p>
        </p:txBody>
      </p:sp>
      <p:pic>
        <p:nvPicPr>
          <p:cNvPr id="4" name="0063. Beauty - AShamaluevMusic">
            <a:hlinkClick r:id="" action="ppaction://media"/>
            <a:extLst>
              <a:ext uri="{FF2B5EF4-FFF2-40B4-BE49-F238E27FC236}">
                <a16:creationId xmlns:a16="http://schemas.microsoft.com/office/drawing/2014/main" id="{685DA5EA-CDF9-4C0A-A1A1-3F9CAE35D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3353" y="6183072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00">
        <p14:reveal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65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7E5F-87C5-401A-912B-9DA87A00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ACF7-BBAC-40FA-8EF2-E188F1483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872" y="1527858"/>
            <a:ext cx="10272532" cy="4456253"/>
          </a:xfrm>
        </p:spPr>
        <p:txBody>
          <a:bodyPr numCol="2">
            <a:normAutofit/>
          </a:bodyPr>
          <a:lstStyle/>
          <a:p>
            <a:r>
              <a:rPr lang="en-US" dirty="0"/>
              <a:t>Public Assistance (PA) grants management (FEMA) and  support</a:t>
            </a:r>
          </a:p>
          <a:p>
            <a:r>
              <a:rPr lang="en-US" dirty="0"/>
              <a:t>Cost Estimating</a:t>
            </a:r>
          </a:p>
          <a:p>
            <a:r>
              <a:rPr lang="en-US" dirty="0"/>
              <a:t>Insurance Claim Support</a:t>
            </a:r>
          </a:p>
          <a:p>
            <a:r>
              <a:rPr lang="en-US" dirty="0"/>
              <a:t>Financial Recovery and Reconciliation</a:t>
            </a:r>
          </a:p>
          <a:p>
            <a:r>
              <a:rPr lang="en-US" dirty="0"/>
              <a:t>Appeals and Arbitration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BRIC and Hazard Mitigation (HM) Proposal Development 404 &amp; 406</a:t>
            </a:r>
          </a:p>
          <a:p>
            <a:r>
              <a:rPr lang="en-US" dirty="0"/>
              <a:t>Environmental and historical preservation (EHP) assessments</a:t>
            </a:r>
          </a:p>
          <a:p>
            <a:r>
              <a:rPr lang="en-US" dirty="0"/>
              <a:t>After Action Review (AAR)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938BF-22F3-4CB4-BF48-66561CE4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3CDC-64E5-465B-A06E-C15463725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do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F7206-7968-4DE8-8231-D51FA1B9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Passion to support our communities and </a:t>
            </a:r>
            <a:r>
              <a:rPr lang="en-US" sz="3200" dirty="0">
                <a:solidFill>
                  <a:srgbClr val="3CB74B"/>
                </a:solidFill>
              </a:rPr>
              <a:t>partners</a:t>
            </a:r>
            <a:r>
              <a:rPr lang="en-US" sz="3200" dirty="0"/>
              <a:t> like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AC695-CC56-4001-B583-BCD9665C7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3CDC-64E5-465B-A06E-C15463725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our Virginia </a:t>
            </a:r>
            <a:r>
              <a:rPr lang="en-US" dirty="0">
                <a:solidFill>
                  <a:srgbClr val="3CB74B"/>
                </a:solidFill>
              </a:rPr>
              <a:t>Partners</a:t>
            </a:r>
            <a:r>
              <a:rPr lang="en-US" dirty="0"/>
              <a:t>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F7206-7968-4DE8-8231-D51FA1B9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Virginia Department of Emergency Management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Virginia Department of Health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City of Fairfax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Fairfax County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Fairfax County Public Schools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Rural Electric Cooperatives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AC695-CC56-4001-B583-BCD9665C7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3CDC-64E5-465B-A06E-C15463725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>
                <a:solidFill>
                  <a:srgbClr val="3CB74B"/>
                </a:solidFill>
              </a:rPr>
              <a:t>Partners</a:t>
            </a:r>
            <a:r>
              <a:rPr lang="en-US" dirty="0"/>
              <a:t> we work with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F7206-7968-4DE8-8231-D51FA1B9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Federal Emergency Management Agency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Kansas Division of Emergency Management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State of Oregon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State of Delaware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Commonwealth of Kentucky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Regulatory Utility Commissions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Electric Infrastructure Security Council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City of Panama City, Florida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AC695-CC56-4001-B583-BCD9665C7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12634-694D-4574-990E-49004A365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can be your </a:t>
            </a:r>
            <a:r>
              <a:rPr lang="en-US" dirty="0">
                <a:solidFill>
                  <a:srgbClr val="3CB74B"/>
                </a:solidFill>
              </a:rPr>
              <a:t>Partner</a:t>
            </a:r>
            <a:r>
              <a:rPr lang="en-US" dirty="0">
                <a:solidFill>
                  <a:schemeClr val="tx1"/>
                </a:solidFill>
              </a:rPr>
              <a:t> in Emergency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9306C-31AC-4EAF-BFA2-1085B6CF8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577741"/>
            <a:ext cx="8946541" cy="2046345"/>
          </a:xfrm>
        </p:spPr>
        <p:txBody>
          <a:bodyPr/>
          <a:lstStyle/>
          <a:p>
            <a:r>
              <a:rPr lang="en-US" dirty="0"/>
              <a:t>Virginia Department of Emergency Management Multi-use Contract</a:t>
            </a:r>
          </a:p>
          <a:p>
            <a:r>
              <a:rPr lang="en-US" dirty="0"/>
              <a:t>City of Fairfax Emergency Management Support Contract</a:t>
            </a:r>
          </a:p>
          <a:p>
            <a:r>
              <a:rPr lang="en-US" dirty="0"/>
              <a:t>Certified VA </a:t>
            </a:r>
            <a:r>
              <a:rPr lang="en-US" dirty="0" err="1"/>
              <a:t>SWaM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7D18F-D4C6-4F79-8755-E16D62241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12634-694D-4574-990E-49004A36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86" y="1060388"/>
            <a:ext cx="9404723" cy="2753469"/>
          </a:xfrm>
        </p:spPr>
        <p:txBody>
          <a:bodyPr/>
          <a:lstStyle/>
          <a:p>
            <a:r>
              <a:rPr lang="en-US" dirty="0"/>
              <a:t>We look forward to continuing our </a:t>
            </a:r>
            <a:r>
              <a:rPr lang="en-US" dirty="0">
                <a:solidFill>
                  <a:srgbClr val="3CB74B"/>
                </a:solidFill>
              </a:rPr>
              <a:t>Partnerships</a:t>
            </a:r>
            <a:r>
              <a:rPr lang="en-US" dirty="0"/>
              <a:t> and creating new ones in Virginia.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7D18F-D4C6-4F79-8755-E16D62241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660A22-6A57-4DCB-B4C2-F7BE69691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18" y="2540642"/>
            <a:ext cx="4164559" cy="386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99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BE2C8-9A0A-496E-BD3A-4F910CDC2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154" y="-114252"/>
            <a:ext cx="10486283" cy="21919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14" y="1846620"/>
            <a:ext cx="11140632" cy="1203765"/>
          </a:xfrm>
        </p:spPr>
        <p:txBody>
          <a:bodyPr/>
          <a:lstStyle/>
          <a:p>
            <a:r>
              <a:rPr lang="en-US" sz="4000" dirty="0"/>
              <a:t>Contact us at:</a:t>
            </a:r>
            <a:br>
              <a:rPr lang="en-US" sz="4000" dirty="0"/>
            </a:br>
            <a:br>
              <a:rPr lang="en-US" sz="3200" dirty="0">
                <a:solidFill>
                  <a:srgbClr val="3CB74B"/>
                </a:solidFill>
              </a:rPr>
            </a:br>
            <a:endParaRPr lang="en-US" sz="4000" dirty="0">
              <a:solidFill>
                <a:srgbClr val="3CB74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12E70-F1E7-4800-B408-53541D3A26FF}"/>
              </a:ext>
            </a:extLst>
          </p:cNvPr>
          <p:cNvSpPr txBox="1"/>
          <p:nvPr/>
        </p:nvSpPr>
        <p:spPr>
          <a:xfrm>
            <a:off x="1232704" y="2224034"/>
            <a:ext cx="10729732" cy="4524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it-IT" sz="2400" dirty="0">
              <a:solidFill>
                <a:schemeClr val="tx1"/>
              </a:solidFill>
            </a:endParaRPr>
          </a:p>
          <a:p>
            <a:endParaRPr lang="it-IT" sz="2400" dirty="0"/>
          </a:p>
          <a:p>
            <a:endParaRPr lang="it-IT" sz="2400" dirty="0">
              <a:solidFill>
                <a:schemeClr val="tx1"/>
              </a:solidFill>
            </a:endParaRPr>
          </a:p>
          <a:p>
            <a:endParaRPr lang="it-IT" sz="2400" dirty="0"/>
          </a:p>
          <a:p>
            <a:endParaRPr lang="it-IT" sz="2400" dirty="0">
              <a:solidFill>
                <a:schemeClr val="tx1"/>
              </a:solidFill>
            </a:endParaRPr>
          </a:p>
          <a:p>
            <a:endParaRPr lang="it-IT" sz="2400" dirty="0">
              <a:solidFill>
                <a:schemeClr val="tx1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Paul Manno, President</a:t>
            </a:r>
          </a:p>
          <a:p>
            <a:r>
              <a:rPr lang="it-IT" sz="2400" dirty="0"/>
              <a:t>804-304-4822</a:t>
            </a:r>
            <a:br>
              <a:rPr lang="it-IT" sz="2400" dirty="0">
                <a:solidFill>
                  <a:srgbClr val="3CB74B"/>
                </a:solidFill>
              </a:rPr>
            </a:br>
            <a:r>
              <a:rPr lang="it-IT" sz="2400" dirty="0">
                <a:solidFill>
                  <a:srgbClr val="3CB74B"/>
                </a:solidFill>
              </a:rPr>
              <a:t>paul@em-partners.com</a:t>
            </a:r>
            <a:br>
              <a:rPr lang="it-IT" sz="2400" dirty="0">
                <a:solidFill>
                  <a:srgbClr val="3CB74B"/>
                </a:solidFill>
              </a:rPr>
            </a:br>
            <a:br>
              <a:rPr lang="it-IT" sz="2400" dirty="0">
                <a:solidFill>
                  <a:srgbClr val="3CB74B"/>
                </a:solidFill>
              </a:rPr>
            </a:br>
            <a:endParaRPr lang="it-IT" sz="2400" dirty="0">
              <a:solidFill>
                <a:srgbClr val="3CB74B"/>
              </a:solidFill>
            </a:endParaRPr>
          </a:p>
          <a:p>
            <a:endParaRPr lang="it-IT" sz="2400" dirty="0">
              <a:solidFill>
                <a:srgbClr val="3CB74B"/>
              </a:solidFill>
            </a:endParaRPr>
          </a:p>
          <a:p>
            <a:endParaRPr lang="it-IT" sz="2400" dirty="0">
              <a:solidFill>
                <a:srgbClr val="3CB74B"/>
              </a:solidFill>
            </a:endParaRPr>
          </a:p>
          <a:p>
            <a:endParaRPr lang="it-IT" sz="2400" dirty="0">
              <a:solidFill>
                <a:srgbClr val="3CB74B"/>
              </a:solidFill>
            </a:endParaRPr>
          </a:p>
          <a:p>
            <a:endParaRPr lang="it-IT" sz="2400" dirty="0">
              <a:solidFill>
                <a:schemeClr val="tx1"/>
              </a:solidFill>
            </a:endParaRPr>
          </a:p>
          <a:p>
            <a:endParaRPr lang="it-IT" sz="2400" dirty="0"/>
          </a:p>
          <a:p>
            <a:endParaRPr lang="it-IT" sz="2400" dirty="0">
              <a:solidFill>
                <a:schemeClr val="tx1"/>
              </a:solidFill>
            </a:endParaRPr>
          </a:p>
          <a:p>
            <a:endParaRPr lang="it-IT" sz="2400" dirty="0"/>
          </a:p>
          <a:p>
            <a:r>
              <a:rPr lang="it-IT" sz="2400" dirty="0">
                <a:solidFill>
                  <a:schemeClr val="tx1"/>
                </a:solidFill>
              </a:rPr>
              <a:t>Shandi Treloar, Vice President</a:t>
            </a:r>
          </a:p>
          <a:p>
            <a:r>
              <a:rPr lang="it-IT" sz="2400" dirty="0"/>
              <a:t>703-507-7001</a:t>
            </a:r>
            <a:br>
              <a:rPr lang="it-IT" sz="2400" dirty="0">
                <a:solidFill>
                  <a:srgbClr val="3CB74B"/>
                </a:solidFill>
              </a:rPr>
            </a:br>
            <a:r>
              <a:rPr lang="it-IT" sz="2400" dirty="0">
                <a:solidFill>
                  <a:srgbClr val="3CB74B"/>
                </a:solidFill>
              </a:rPr>
              <a:t>shandi@em-partners.com</a:t>
            </a:r>
            <a:br>
              <a:rPr lang="en-US" sz="3200" dirty="0">
                <a:solidFill>
                  <a:srgbClr val="3CB74B"/>
                </a:solidFill>
              </a:rPr>
            </a:br>
            <a:br>
              <a:rPr lang="en-US" sz="2400" dirty="0">
                <a:solidFill>
                  <a:srgbClr val="3CB74B"/>
                </a:solidFill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6842F-DEE5-40BD-9833-8874ABD30C4B}"/>
              </a:ext>
            </a:extLst>
          </p:cNvPr>
          <p:cNvSpPr txBox="1"/>
          <p:nvPr/>
        </p:nvSpPr>
        <p:spPr>
          <a:xfrm>
            <a:off x="1232704" y="6001473"/>
            <a:ext cx="4988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CB74B"/>
                </a:solidFill>
              </a:rPr>
              <a:t>www.em-partners.com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C902E-CE64-4CC9-ADCA-1897C38C3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t="4308" r="5404" b="23431"/>
          <a:stretch/>
        </p:blipFill>
        <p:spPr>
          <a:xfrm>
            <a:off x="1325302" y="2698636"/>
            <a:ext cx="1623349" cy="169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014BD3-B9B8-4A30-A90E-36AEF10FBB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7877" r="10581" b="26152"/>
          <a:stretch/>
        </p:blipFill>
        <p:spPr>
          <a:xfrm>
            <a:off x="6597570" y="2698636"/>
            <a:ext cx="1571366" cy="1678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3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000">
        <p:fade/>
      </p:transition>
    </mc:Choice>
    <mc:Fallback xmlns="">
      <p:transition spd="med" advTm="27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5A11-8693-45A8-8446-B171A43BD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379" y="2657695"/>
            <a:ext cx="9404723" cy="1400530"/>
          </a:xfrm>
        </p:spPr>
        <p:txBody>
          <a:bodyPr/>
          <a:lstStyle/>
          <a:p>
            <a:pPr algn="ctr"/>
            <a:r>
              <a:rPr lang="en-US" sz="9600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57854-BF58-4199-AA7D-F63CD179C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657854-BF58-4199-AA7D-F63CD179C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F4C4C-AC9A-444E-9A0B-61038F75B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5" y="251568"/>
            <a:ext cx="3501342" cy="255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877E4A-E6BF-46EB-A139-198111FFE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46" y="1782742"/>
            <a:ext cx="3385113" cy="424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EA70E9-5645-4971-B4AC-3D83AF594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672" y="462987"/>
            <a:ext cx="2760804" cy="3681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6619D3-903A-4B4A-A94C-60C8045D3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87" y="3534619"/>
            <a:ext cx="3322371" cy="249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8D5C06-436C-4E29-895F-F0DE5E95F6B1}"/>
              </a:ext>
            </a:extLst>
          </p:cNvPr>
          <p:cNvSpPr txBox="1"/>
          <p:nvPr/>
        </p:nvSpPr>
        <p:spPr>
          <a:xfrm>
            <a:off x="532435" y="2984353"/>
            <a:ext cx="32466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Our passion for the work we do has grown as we have watched each </a:t>
            </a:r>
            <a:r>
              <a:rPr lang="en-US" sz="2000"/>
              <a:t>and every one </a:t>
            </a:r>
            <a:r>
              <a:rPr lang="en-US" sz="2000" dirty="0"/>
              <a:t>of you put your hearts and your souls into your work like never before. </a:t>
            </a:r>
          </a:p>
        </p:txBody>
      </p:sp>
    </p:spTree>
    <p:extLst>
      <p:ext uri="{BB962C8B-B14F-4D97-AF65-F5344CB8AC3E}">
        <p14:creationId xmlns:p14="http://schemas.microsoft.com/office/powerpoint/2010/main" val="13125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657854-BF58-4199-AA7D-F63CD179C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D95AB-86AF-4D85-804E-2E936BFAD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5" y="413751"/>
            <a:ext cx="4086169" cy="230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AF2C6-EDA2-4094-A79A-E4F56882E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95" y="2620865"/>
            <a:ext cx="4130233" cy="309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03E38-291D-4F6F-8303-EE75F5E96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2112" y="768030"/>
            <a:ext cx="4290990" cy="3218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43AE2-838F-40A9-B081-F48FF62FB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1735" y="2002398"/>
            <a:ext cx="3507129" cy="2630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F34BE4-6F5B-4422-9FCE-A0642074E231}"/>
              </a:ext>
            </a:extLst>
          </p:cNvPr>
          <p:cNvSpPr txBox="1"/>
          <p:nvPr/>
        </p:nvSpPr>
        <p:spPr>
          <a:xfrm>
            <a:off x="5463009" y="5672237"/>
            <a:ext cx="6350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For that hard work and dedication, we’d like to say thank you!</a:t>
            </a:r>
          </a:p>
        </p:txBody>
      </p:sp>
    </p:spTree>
    <p:extLst>
      <p:ext uri="{BB962C8B-B14F-4D97-AF65-F5344CB8AC3E}">
        <p14:creationId xmlns:p14="http://schemas.microsoft.com/office/powerpoint/2010/main" val="8442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657854-BF58-4199-AA7D-F63CD179C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DD8F3-ED6E-42C1-AE93-284CDC1FB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1" y="552810"/>
            <a:ext cx="3259137" cy="287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13188-EE84-4572-AB98-4738FC850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89" y="3061775"/>
            <a:ext cx="3572719" cy="267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6D5AFC-BCA0-4DDD-8C77-176DD295B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66" y="1449786"/>
            <a:ext cx="3152172" cy="236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58082E-5C9C-4EE8-8822-2BEBD2608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28" y="3356658"/>
            <a:ext cx="3713544" cy="2785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DA9502-BF2A-4570-A97C-111BE331CEBC}"/>
              </a:ext>
            </a:extLst>
          </p:cNvPr>
          <p:cNvSpPr txBox="1"/>
          <p:nvPr/>
        </p:nvSpPr>
        <p:spPr>
          <a:xfrm>
            <a:off x="4062472" y="358816"/>
            <a:ext cx="63501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It has been an honor to work side-by-side with many of you this past year.</a:t>
            </a:r>
          </a:p>
        </p:txBody>
      </p:sp>
    </p:spTree>
    <p:extLst>
      <p:ext uri="{BB962C8B-B14F-4D97-AF65-F5344CB8AC3E}">
        <p14:creationId xmlns:p14="http://schemas.microsoft.com/office/powerpoint/2010/main" val="35560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5A11-8693-45A8-8446-B171A43BD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7833C-79D9-44F7-8CE1-9252C9D3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335" y="1767513"/>
            <a:ext cx="8946541" cy="4195481"/>
          </a:xfrm>
        </p:spPr>
        <p:txBody>
          <a:bodyPr>
            <a:normAutofit/>
          </a:bodyPr>
          <a:lstStyle/>
          <a:p>
            <a:r>
              <a:rPr lang="en-US" sz="2800" dirty="0"/>
              <a:t>EM Partners was founded in 2015 by Paul Manno as primarily a disaster recovery firm.</a:t>
            </a:r>
          </a:p>
          <a:p>
            <a:r>
              <a:rPr lang="en-US" sz="2800" dirty="0"/>
              <a:t>In 2019, he had a vision to expand the company’s offerings to include planning, preparedness and program support.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57854-BF58-4199-AA7D-F63CD179C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7E5F-87C5-401A-912B-9DA87A00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ACF7-BBAC-40FA-8EF2-E188F1483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872" y="1527858"/>
            <a:ext cx="10272532" cy="4456253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Comprehensive, tailored emergency management consulting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938BF-22F3-4CB4-BF48-66561CE4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00">
        <p14:reveal/>
      </p:transition>
    </mc:Choice>
    <mc:Fallback xmlns="">
      <p:transition spd="slow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7E5F-87C5-401A-912B-9DA87A00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ACF7-BBAC-40FA-8EF2-E188F1483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18" y="1527858"/>
            <a:ext cx="10613986" cy="4456253"/>
          </a:xfrm>
        </p:spPr>
        <p:txBody>
          <a:bodyPr numCol="2">
            <a:normAutofit lnSpcReduction="10000"/>
          </a:bodyPr>
          <a:lstStyle/>
          <a:p>
            <a:r>
              <a:rPr lang="en-US" dirty="0"/>
              <a:t>Pre-Disaster Preparations</a:t>
            </a:r>
          </a:p>
          <a:p>
            <a:r>
              <a:rPr lang="en-US" dirty="0"/>
              <a:t>Preparedness Program Development/Delivery/Improvement</a:t>
            </a:r>
          </a:p>
          <a:p>
            <a:r>
              <a:rPr lang="en-US" dirty="0"/>
              <a:t>Emergency Operations Planning</a:t>
            </a:r>
          </a:p>
          <a:p>
            <a:r>
              <a:rPr lang="en-US" dirty="0"/>
              <a:t>Recovery Planning</a:t>
            </a:r>
          </a:p>
          <a:p>
            <a:r>
              <a:rPr lang="en-US" dirty="0"/>
              <a:t>Continuity of Operations Planning</a:t>
            </a:r>
          </a:p>
          <a:p>
            <a:r>
              <a:rPr lang="en-US" dirty="0"/>
              <a:t>Private Sector Engagement Support</a:t>
            </a:r>
          </a:p>
          <a:p>
            <a:r>
              <a:rPr lang="en-US" dirty="0"/>
              <a:t>Companion Animal Planning</a:t>
            </a:r>
          </a:p>
          <a:p>
            <a:r>
              <a:rPr lang="en-US" dirty="0"/>
              <a:t>Disaster Planning - Individuals and Families/Small Business/Houses of Worship</a:t>
            </a:r>
          </a:p>
          <a:p>
            <a:endParaRPr lang="en-US" dirty="0"/>
          </a:p>
          <a:p>
            <a:r>
              <a:rPr lang="en-US" dirty="0"/>
              <a:t>Evacuation and Re-entry Planning</a:t>
            </a:r>
          </a:p>
          <a:p>
            <a:r>
              <a:rPr lang="en-US" dirty="0"/>
              <a:t>Gap Analysis and Plan Review</a:t>
            </a:r>
          </a:p>
          <a:p>
            <a:r>
              <a:rPr lang="en-US" dirty="0"/>
              <a:t>Hazard Vulnerability Assessment (HVA) Review</a:t>
            </a:r>
          </a:p>
          <a:p>
            <a:r>
              <a:rPr lang="en-US" dirty="0"/>
              <a:t>Emergency Management Strategic Planning</a:t>
            </a:r>
          </a:p>
          <a:p>
            <a:r>
              <a:rPr lang="en-US" dirty="0"/>
              <a:t>Debris Management Planning</a:t>
            </a:r>
          </a:p>
          <a:p>
            <a:r>
              <a:rPr lang="en-US" dirty="0"/>
              <a:t>Exercise Development/Delivery (Homeland Security Exercise Evaluation Program - HSEEP)</a:t>
            </a:r>
          </a:p>
          <a:p>
            <a:r>
              <a:rPr lang="en-US" dirty="0"/>
              <a:t>Safety/Security/Risk/Preparedness Assessments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938BF-22F3-4CB4-BF48-66561CE4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D7E5F-87C5-401A-912B-9DA87A00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ACF7-BBAC-40FA-8EF2-E188F1483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872" y="1527858"/>
            <a:ext cx="10272532" cy="4456253"/>
          </a:xfrm>
        </p:spPr>
        <p:txBody>
          <a:bodyPr numCol="2">
            <a:normAutofit/>
          </a:bodyPr>
          <a:lstStyle/>
          <a:p>
            <a:r>
              <a:rPr lang="en-US" dirty="0"/>
              <a:t>Initial Damage Assessments</a:t>
            </a:r>
          </a:p>
          <a:p>
            <a:r>
              <a:rPr lang="en-US" dirty="0"/>
              <a:t>EOC Surge Support Personnel</a:t>
            </a:r>
          </a:p>
          <a:p>
            <a:r>
              <a:rPr lang="en-US" dirty="0"/>
              <a:t>Volunteer Management</a:t>
            </a:r>
          </a:p>
          <a:p>
            <a:r>
              <a:rPr lang="en-US" dirty="0"/>
              <a:t>Debris Volume/Type Assessments</a:t>
            </a:r>
          </a:p>
          <a:p>
            <a:r>
              <a:rPr lang="en-US" dirty="0"/>
              <a:t>Debris Operations and Management 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938BF-22F3-4CB4-BF48-66561CE4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58"/>
            <a:ext cx="4010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3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65C26F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C26F"/>
      </a:accent6>
      <a:hlink>
        <a:srgbClr val="65C26F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721</TotalTime>
  <Words>465</Words>
  <Application>Microsoft Office PowerPoint</Application>
  <PresentationFormat>Widescreen</PresentationFormat>
  <Paragraphs>103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</vt:lpstr>
      <vt:lpstr>Your Partners in Emergency Management</vt:lpstr>
      <vt:lpstr>Thank you!</vt:lpstr>
      <vt:lpstr>PowerPoint Presentation</vt:lpstr>
      <vt:lpstr>PowerPoint Presentation</vt:lpstr>
      <vt:lpstr>PowerPoint Presentation</vt:lpstr>
      <vt:lpstr>Who we are</vt:lpstr>
      <vt:lpstr>What we do</vt:lpstr>
      <vt:lpstr>Preparedness</vt:lpstr>
      <vt:lpstr>Response</vt:lpstr>
      <vt:lpstr>Recovery</vt:lpstr>
      <vt:lpstr>Why we do it</vt:lpstr>
      <vt:lpstr>Who our Virginia Partners are</vt:lpstr>
      <vt:lpstr>Other Partners we work with</vt:lpstr>
      <vt:lpstr>How we can be your Partner in Emergency Management</vt:lpstr>
      <vt:lpstr>We look forward to continuing our Partnerships and creating new ones in Virginia.</vt:lpstr>
      <vt:lpstr>Contact us at: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Private Sector</dc:title>
  <dc:creator>Shandi Treloar</dc:creator>
  <cp:lastModifiedBy>Shandi Treloar</cp:lastModifiedBy>
  <cp:revision>49</cp:revision>
  <dcterms:created xsi:type="dcterms:W3CDTF">2020-07-07T18:06:32Z</dcterms:created>
  <dcterms:modified xsi:type="dcterms:W3CDTF">2021-06-16T17:27:19Z</dcterms:modified>
</cp:coreProperties>
</file>