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307" r:id="rId2"/>
    <p:sldId id="304" r:id="rId3"/>
    <p:sldId id="340" r:id="rId4"/>
    <p:sldId id="310" r:id="rId5"/>
    <p:sldId id="313" r:id="rId6"/>
    <p:sldId id="311" r:id="rId7"/>
    <p:sldId id="312" r:id="rId8"/>
    <p:sldId id="309" r:id="rId9"/>
    <p:sldId id="316" r:id="rId10"/>
    <p:sldId id="315" r:id="rId11"/>
    <p:sldId id="317" r:id="rId12"/>
    <p:sldId id="337" r:id="rId13"/>
    <p:sldId id="321" r:id="rId14"/>
    <p:sldId id="336" r:id="rId15"/>
    <p:sldId id="314" r:id="rId16"/>
    <p:sldId id="327" r:id="rId17"/>
    <p:sldId id="341" r:id="rId18"/>
    <p:sldId id="334" r:id="rId19"/>
    <p:sldId id="338" r:id="rId20"/>
    <p:sldId id="319" r:id="rId21"/>
    <p:sldId id="320" r:id="rId22"/>
    <p:sldId id="322" r:id="rId23"/>
    <p:sldId id="324" r:id="rId24"/>
    <p:sldId id="325" r:id="rId25"/>
    <p:sldId id="339" r:id="rId26"/>
    <p:sldId id="326" r:id="rId27"/>
    <p:sldId id="328" r:id="rId28"/>
    <p:sldId id="330" r:id="rId29"/>
    <p:sldId id="331" r:id="rId30"/>
    <p:sldId id="332" r:id="rId31"/>
    <p:sldId id="333" r:id="rId32"/>
  </p:sldIdLst>
  <p:sldSz cx="9144000" cy="5143500" type="screen16x9"/>
  <p:notesSz cx="7010400" cy="9296400"/>
  <p:embeddedFontLst>
    <p:embeddedFont>
      <p:font typeface="Myanmar Text" panose="020B0502040204020203" pitchFamily="34" charset="0"/>
      <p:regular r:id="rId34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arkisim" panose="020B0604020202020204" charset="-79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ata, Anthony" initials="PA" lastIdx="1" clrIdx="0">
    <p:extLst>
      <p:ext uri="{19B8F6BF-5375-455C-9EA6-DF929625EA0E}">
        <p15:presenceInfo xmlns:p15="http://schemas.microsoft.com/office/powerpoint/2012/main" userId="S-1-5-21-2114926708-236413327-199955091-18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2" autoAdjust="0"/>
    <p:restoredTop sz="86395" autoAdjust="0"/>
  </p:normalViewPr>
  <p:slideViewPr>
    <p:cSldViewPr>
      <p:cViewPr varScale="1">
        <p:scale>
          <a:sx n="131" d="100"/>
          <a:sy n="131" d="100"/>
        </p:scale>
        <p:origin x="66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2T16:21:50.75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A5FFA6-8C8C-4B20-BDDB-78DC3E603FE6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227E79-9CD6-4C9F-BF76-DC431C84B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9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BC/EMS Sup/Engines/Ladders typically staffed with ALS certified</a:t>
            </a:r>
            <a:r>
              <a:rPr lang="en-US" baseline="0" dirty="0" smtClean="0"/>
              <a:t> personnel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61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Spinal injured</a:t>
            </a:r>
            <a:r>
              <a:rPr lang="en-US" baseline="0" dirty="0" smtClean="0"/>
              <a:t> patient #3 extricated and transported to MCV.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9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make note of how many cars have already</a:t>
            </a:r>
            <a:r>
              <a:rPr lang="en-US" baseline="0" dirty="0" smtClean="0"/>
              <a:t> been removed. All the cars are in a very compact area.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Thoughts on the hazards we addressed: VDEM/USCG notified for potential fluids in the waterway. State Police for accident reenactment. Smart Traffic to notify travelers early of the complete road blockage. VDOT for sanding nearby road/bridges for unknown black ice.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5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establishment of a coordinating hospital in a</a:t>
            </a:r>
            <a:r>
              <a:rPr lang="en-US" baseline="0" dirty="0" smtClean="0"/>
              <a:t> MCI is the closes geographical local hospital. The requested hospital can defer or pass if the next hospital, preferably the regional trauma center can confirm quality communication with transport officer.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4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44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YC transported 10G via MCI3 to RDH</a:t>
            </a:r>
            <a:r>
              <a:rPr lang="en-US" baseline="0" dirty="0" smtClean="0"/>
              <a:t> and</a:t>
            </a:r>
            <a:r>
              <a:rPr lang="en-US" dirty="0" smtClean="0"/>
              <a:t> Hampton</a:t>
            </a:r>
            <a:r>
              <a:rPr lang="en-US" baseline="0" dirty="0" smtClean="0"/>
              <a:t> MCI transported 17G to RRMC.  RDH MCI 0?				27	(Five additional patients self transported to SWRMC)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YC Medic units transported 9Y to RDH.	6Y?							9	(15Y per Incident report)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Wmbg</a:t>
            </a:r>
            <a:r>
              <a:rPr lang="en-US" baseline="0" dirty="0" smtClean="0"/>
              <a:t> M10 R to VCU, </a:t>
            </a:r>
            <a:r>
              <a:rPr lang="en-US" baseline="0" dirty="0" err="1" smtClean="0"/>
              <a:t>Wmbg</a:t>
            </a:r>
            <a:r>
              <a:rPr lang="en-US" baseline="0" dirty="0" smtClean="0"/>
              <a:t> M20 R to VCU and JCC M11 1R to VCU. NN M5 1ALS RRMC(All these patients were critical and extricated.)	4</a:t>
            </a:r>
          </a:p>
          <a:p>
            <a:endParaRPr lang="en-US" baseline="0" dirty="0" smtClean="0"/>
          </a:p>
          <a:p>
            <a:r>
              <a:rPr lang="en-US" baseline="0" dirty="0" smtClean="0"/>
              <a:t>YC Refusals on Scene – Hubbard, Nyman, Campbell						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88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Amputation was</a:t>
            </a:r>
            <a:r>
              <a:rPr lang="en-US" baseline="0" dirty="0" smtClean="0"/>
              <a:t> one of the extricated patients. Critical to MCV – Pt #1</a:t>
            </a:r>
          </a:p>
          <a:p>
            <a:r>
              <a:rPr lang="en-US" baseline="0" dirty="0" smtClean="0"/>
              <a:t>Extrication #2 Sq4 extricated patient with back pain.</a:t>
            </a:r>
          </a:p>
          <a:p>
            <a:r>
              <a:rPr lang="en-US" baseline="0" dirty="0" smtClean="0"/>
              <a:t>Extrication #3 was pinned under red truck, in white car, possible spinal fracture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Stroke patient</a:t>
            </a:r>
            <a:r>
              <a:rPr lang="en-US" baseline="0" dirty="0" smtClean="0"/>
              <a:t> noted early in scene had previous stroke, unrelated to incident. Stable BLS patient transported by M3.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18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Splitting the scene (geographically)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BC/EMS Sup/Engines/Ladders typically staffed with ALS certified</a:t>
            </a:r>
            <a:r>
              <a:rPr lang="en-US" baseline="0" dirty="0" smtClean="0"/>
              <a:t> personnel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</a:t>
            </a:r>
            <a:r>
              <a:rPr lang="en-US" baseline="0" dirty="0" smtClean="0"/>
              <a:t> overview of I64 project. Status of bridge at time of accident.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Typically, accidents on the interstate are received quickly</a:t>
            </a:r>
            <a:r>
              <a:rPr lang="en-US" baseline="0" dirty="0" smtClean="0"/>
              <a:t> by passerby or persons involved. Generic dispatch process are standard for any incident.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8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Almost</a:t>
            </a:r>
            <a:r>
              <a:rPr lang="en-US" baseline="0" dirty="0" smtClean="0"/>
              <a:t> always, incidents are modified with additional information from persons on scenes. </a:t>
            </a:r>
            <a:r>
              <a:rPr lang="en-US" dirty="0" smtClean="0"/>
              <a:t>Discuss typical</a:t>
            </a:r>
            <a:r>
              <a:rPr lang="en-US" baseline="0" dirty="0" smtClean="0"/>
              <a:t> incident response for extrication on the interstate.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Thoughts</a:t>
            </a:r>
            <a:r>
              <a:rPr lang="en-US" baseline="0" dirty="0" smtClean="0"/>
              <a:t> of</a:t>
            </a:r>
            <a:r>
              <a:rPr lang="en-US" dirty="0" smtClean="0"/>
              <a:t> the responders</a:t>
            </a:r>
            <a:r>
              <a:rPr lang="en-US" baseline="0" dirty="0" smtClean="0"/>
              <a:t> as the incident is evolving in their minds of “multiple cars” involved, a trap, a medical stroke patient and an unconscious patient on scene. Are they all the same patient; we know our ECC does the best it can with the information provided. This scene is evolving prior to our personnel's arrival. Helicopter requested; due to fog unable to respond.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6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E5 assessing the scene. Good calm voice sets</a:t>
            </a:r>
            <a:r>
              <a:rPr lang="en-US" baseline="0" dirty="0" smtClean="0"/>
              <a:t> the stage for the stress they are approaching. Location clarified. Slightly off on vehicle count, but who could assess the number of vehicles piled upon each other in a short span?</a:t>
            </a:r>
          </a:p>
          <a:p>
            <a:endParaRPr lang="en-US" baseline="0" dirty="0" smtClean="0"/>
          </a:p>
          <a:p>
            <a:r>
              <a:rPr lang="en-US" dirty="0" smtClean="0"/>
              <a:t>E3</a:t>
            </a:r>
            <a:r>
              <a:rPr lang="en-US" baseline="0" dirty="0" smtClean="0"/>
              <a:t> and L3 arriving on scene, marked command and channel assignment. Investigating. All personnel maintained their composure across the radio, reducing stress of all involved.</a:t>
            </a:r>
          </a:p>
          <a:p>
            <a:endParaRPr lang="en-US" baseline="0" dirty="0" smtClean="0"/>
          </a:p>
          <a:p>
            <a:r>
              <a:rPr lang="en-US" dirty="0" smtClean="0"/>
              <a:t>Command requesting resources. Personnel identified</a:t>
            </a:r>
            <a:r>
              <a:rPr lang="en-US" baseline="0" dirty="0" smtClean="0"/>
              <a:t> the need for mass transit off of the interstate and potential volume of patients. Requesting MCI3 triggers command staff and activation of an MCI event.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1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</a:t>
            </a:r>
            <a:r>
              <a:rPr lang="en-US" baseline="0" dirty="0" smtClean="0"/>
              <a:t> injuries in Additional accident. Refusals)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59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view</a:t>
            </a:r>
            <a:r>
              <a:rPr lang="en-US" baseline="0" dirty="0" smtClean="0"/>
              <a:t> of first responders as they waded into the sea of cars to begin their START triage.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78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Aerial of the most condensed part</a:t>
            </a:r>
            <a:r>
              <a:rPr lang="en-US" baseline="0" dirty="0" smtClean="0"/>
              <a:t> of the crash.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Arrow – Small white car with most significant damage.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27E79-9CD6-4C9F-BF76-DC431C84B4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6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047750"/>
            <a:ext cx="7772400" cy="1102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  <a:latin typeface="Myanmar Text" panose="020B0502040204020203" pitchFamily="34" charset="0"/>
                <a:cs typeface="Myanmar Text" panose="020B0502040204020203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028950"/>
            <a:ext cx="8001000" cy="8382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  <a:latin typeface="Cambria" panose="02040503050406030204" pitchFamily="18" charset="0"/>
                <a:ea typeface="Adobe Heiti Std R" pitchFamily="34" charset="-128"/>
                <a:cs typeface="Narkisim" panose="020E0502050101010101" pitchFamily="34" charset="-79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GO - 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Narkisim" pitchFamily="2" charset="-79"/>
              </a:defRPr>
            </a:lvl1pPr>
            <a:lvl2pPr>
              <a:defRPr>
                <a:cs typeface="Narkisim" pitchFamily="2" charset="-79"/>
              </a:defRPr>
            </a:lvl2pPr>
            <a:lvl3pPr>
              <a:defRPr>
                <a:cs typeface="Narkisim" pitchFamily="2" charset="-79"/>
              </a:defRPr>
            </a:lvl3pPr>
            <a:lvl4pPr>
              <a:defRPr>
                <a:cs typeface="Narkisim" pitchFamily="2" charset="-79"/>
              </a:defRPr>
            </a:lvl4pPr>
            <a:lvl5pPr>
              <a:defRPr>
                <a:cs typeface="Narkisim" pitchFamily="2" charset="-79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3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RK HAL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047750"/>
            <a:ext cx="7772400" cy="1102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  <a:latin typeface="Myanmar Text" panose="020B0502040204020203" pitchFamily="34" charset="0"/>
                <a:cs typeface="Myanmar Text" panose="020B0502040204020203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028950"/>
            <a:ext cx="8001000" cy="8382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  <a:latin typeface="Cambria" panose="02040503050406030204" pitchFamily="18" charset="0"/>
                <a:ea typeface="Adobe Heiti Std R" pitchFamily="34" charset="-128"/>
                <a:cs typeface="Narkisim" panose="020E0502050101010101" pitchFamily="34" charset="-79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49622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047750"/>
            <a:ext cx="7772400" cy="1102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  <a:latin typeface="Myanmar Text" panose="020B0502040204020203" pitchFamily="34" charset="0"/>
                <a:cs typeface="Myanmar Text" panose="020B0502040204020203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028950"/>
            <a:ext cx="8001000" cy="8382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  <a:latin typeface="Cambria" panose="02040503050406030204" pitchFamily="18" charset="0"/>
                <a:ea typeface="Adobe Heiti Std R" pitchFamily="34" charset="-128"/>
                <a:cs typeface="Narkisim" panose="020E0502050101010101" pitchFamily="34" charset="-79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949823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cs typeface="Narkisim" pitchFamily="2" charset="-79"/>
              </a:defRPr>
            </a:lvl1pPr>
            <a:lvl2pPr>
              <a:defRPr sz="2800">
                <a:cs typeface="Narkisim" pitchFamily="2" charset="-79"/>
              </a:defRPr>
            </a:lvl2pPr>
            <a:lvl3pPr>
              <a:defRPr sz="2400">
                <a:cs typeface="Narkisim" pitchFamily="2" charset="-79"/>
              </a:defRPr>
            </a:lvl3pPr>
            <a:lvl4pPr>
              <a:defRPr sz="2000">
                <a:cs typeface="Narkisim" pitchFamily="2" charset="-79"/>
              </a:defRPr>
            </a:lvl4pPr>
            <a:lvl5pPr>
              <a:defRPr sz="2000">
                <a:cs typeface="Narkisim" pitchFamily="2" charset="-79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7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8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0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77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Narkisim" pitchFamily="2" charset="-79"/>
              </a:defRPr>
            </a:lvl1pPr>
            <a:lvl2pPr>
              <a:defRPr>
                <a:cs typeface="Narkisim" pitchFamily="2" charset="-79"/>
              </a:defRPr>
            </a:lvl2pPr>
            <a:lvl3pPr>
              <a:defRPr>
                <a:cs typeface="Narkisim" pitchFamily="2" charset="-79"/>
              </a:defRPr>
            </a:lvl3pPr>
            <a:lvl4pPr>
              <a:defRPr>
                <a:cs typeface="Narkisim" pitchFamily="2" charset="-79"/>
              </a:defRPr>
            </a:lvl4pPr>
            <a:lvl5pPr>
              <a:defRPr>
                <a:cs typeface="Narkisim" pitchFamily="2" charset="-79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46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0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9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3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0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5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/>
        </p:blipFill>
        <p:spPr>
          <a:xfrm>
            <a:off x="1116" y="0"/>
            <a:ext cx="9142884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>
              <a:defRPr>
                <a:cs typeface="Narkisim" pitchFamily="2" charset="-79"/>
              </a:defRPr>
            </a:lvl1pPr>
            <a:lvl2pPr>
              <a:defRPr>
                <a:cs typeface="Narkisim" pitchFamily="2" charset="-79"/>
              </a:defRPr>
            </a:lvl2pPr>
            <a:lvl3pPr>
              <a:defRPr>
                <a:cs typeface="Narkisim" pitchFamily="2" charset="-79"/>
              </a:defRPr>
            </a:lvl3pPr>
            <a:lvl4pPr>
              <a:defRPr>
                <a:cs typeface="Narkisim" pitchFamily="2" charset="-79"/>
              </a:defRPr>
            </a:lvl4pPr>
            <a:lvl5pPr>
              <a:defRPr>
                <a:cs typeface="Narkisim" pitchFamily="2" charset="-79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5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ORK HALL - 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Narkisim" pitchFamily="2" charset="-79"/>
              </a:defRPr>
            </a:lvl1pPr>
            <a:lvl2pPr>
              <a:defRPr>
                <a:cs typeface="Narkisim" pitchFamily="2" charset="-79"/>
              </a:defRPr>
            </a:lvl2pPr>
            <a:lvl3pPr>
              <a:defRPr>
                <a:cs typeface="Narkisim" pitchFamily="2" charset="-79"/>
              </a:defRPr>
            </a:lvl3pPr>
            <a:lvl4pPr>
              <a:defRPr>
                <a:cs typeface="Narkisim" pitchFamily="2" charset="-79"/>
              </a:defRPr>
            </a:lvl4pPr>
            <a:lvl5pPr>
              <a:defRPr>
                <a:cs typeface="Narkisim" pitchFamily="2" charset="-79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65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8D286-3B12-40D8-9DED-3F4751ADD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0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  <p:sldLayoutId id="2147483660" r:id="rId9"/>
    <p:sldLayoutId id="2147483662" r:id="rId10"/>
    <p:sldLayoutId id="2147483663" r:id="rId11"/>
    <p:sldLayoutId id="2147483661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effectLst>
            <a:outerShdw blurRad="38100" dist="38100" dir="2700000" algn="t" rotWithShape="0">
              <a:prstClr val="black">
                <a:alpha val="43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Cambria" panose="02040503050406030204" pitchFamily="18" charset="0"/>
          <a:ea typeface="+mn-ea"/>
          <a:cs typeface="Narkisim" panose="020E0502050101010101" pitchFamily="34" charset="-79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Narkisim" panose="020E0502050101010101" pitchFamily="34" charset="-79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Cambria" panose="02040503050406030204" pitchFamily="18" charset="0"/>
          <a:ea typeface="+mn-ea"/>
          <a:cs typeface="Narkisim" panose="020E0502050101010101" pitchFamily="34" charset="-79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Cambria" panose="02040503050406030204" pitchFamily="18" charset="0"/>
          <a:ea typeface="+mn-ea"/>
          <a:cs typeface="Narkisim" panose="020E0502050101010101" pitchFamily="34" charset="-79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Cambria" panose="02040503050406030204" pitchFamily="18" charset="0"/>
          <a:ea typeface="+mn-ea"/>
          <a:cs typeface="Narkisim" panose="020E0502050101010101" pitchFamily="34" charset="-79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1.bin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2.png"/><Relationship Id="rId5" Type="http://schemas.microsoft.com/office/2007/relationships/media" Target="../media/media6.mp3"/><Relationship Id="rId10" Type="http://schemas.openxmlformats.org/officeDocument/2006/relationships/image" Target="../media/image15.jpeg"/><Relationship Id="rId4" Type="http://schemas.openxmlformats.org/officeDocument/2006/relationships/audio" Target="../media/media5.mp3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829" y="2343150"/>
            <a:ext cx="7772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u="sng" dirty="0">
                <a:solidFill>
                  <a:srgbClr val="FF0000"/>
                </a:solidFill>
              </a:rPr>
              <a:t>Commanding The Chaos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Interstate </a:t>
            </a:r>
            <a:r>
              <a:rPr lang="en-US" dirty="0"/>
              <a:t>64</a:t>
            </a:r>
            <a:br>
              <a:rPr lang="en-US" dirty="0"/>
            </a:br>
            <a:r>
              <a:rPr lang="en-US" dirty="0"/>
              <a:t>Queens Creek </a:t>
            </a:r>
            <a:r>
              <a:rPr lang="en-US" dirty="0" smtClean="0"/>
              <a:t>Bridge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575571"/>
            <a:ext cx="1059807" cy="111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17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9731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400" b="1" u="sng" dirty="0"/>
              <a:t>Significant Incident Updates </a:t>
            </a:r>
            <a:r>
              <a:rPr lang="en-US" sz="2400" b="1" u="sng" dirty="0" smtClean="0"/>
              <a:t>– continued</a:t>
            </a:r>
          </a:p>
          <a:p>
            <a:pPr marL="0" indent="0" algn="ctr">
              <a:buNone/>
            </a:pPr>
            <a:endParaRPr lang="en-US" sz="2400" b="1" u="sng" dirty="0" smtClean="0"/>
          </a:p>
          <a:p>
            <a:r>
              <a:rPr lang="en-US" sz="1600" dirty="0" smtClean="0"/>
              <a:t>09:03 </a:t>
            </a: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&amp; 3</a:t>
            </a:r>
            <a:r>
              <a:rPr lang="en-US" sz="1600" baseline="30000" dirty="0"/>
              <a:t>rd</a:t>
            </a:r>
            <a:r>
              <a:rPr lang="en-US" sz="1600" dirty="0"/>
              <a:t> MCI buses requested (Hampton/RDH)</a:t>
            </a:r>
          </a:p>
          <a:p>
            <a:r>
              <a:rPr lang="en-US" sz="1600" dirty="0"/>
              <a:t>09:07 Additional </a:t>
            </a:r>
            <a:r>
              <a:rPr lang="en-US" sz="1600" dirty="0" smtClean="0"/>
              <a:t>Accident, Injuries I-64 </a:t>
            </a:r>
            <a:r>
              <a:rPr lang="en-US" sz="1600" dirty="0"/>
              <a:t>West @ mile-marker 242</a:t>
            </a:r>
          </a:p>
          <a:p>
            <a:r>
              <a:rPr lang="en-US" sz="1600" dirty="0" smtClean="0"/>
              <a:t>10:37 </a:t>
            </a:r>
            <a:r>
              <a:rPr lang="en-US" sz="1600" dirty="0"/>
              <a:t>Last patients transported from </a:t>
            </a:r>
            <a:r>
              <a:rPr lang="en-US" sz="1600" dirty="0" smtClean="0"/>
              <a:t>the scene</a:t>
            </a:r>
            <a:endParaRPr lang="en-US" sz="1600" dirty="0"/>
          </a:p>
          <a:p>
            <a:r>
              <a:rPr lang="en-US" sz="1600" dirty="0"/>
              <a:t>13:51 Eastbound lanes cleared and open</a:t>
            </a:r>
          </a:p>
          <a:p>
            <a:r>
              <a:rPr lang="en-US" sz="1600" dirty="0"/>
              <a:t>13:53 Accident reconstruction </a:t>
            </a:r>
            <a:r>
              <a:rPr lang="en-US" sz="1600" dirty="0" smtClean="0"/>
              <a:t>completed </a:t>
            </a:r>
            <a:r>
              <a:rPr lang="en-US" sz="1600" dirty="0"/>
              <a:t>(VDOT)</a:t>
            </a:r>
          </a:p>
          <a:p>
            <a:r>
              <a:rPr lang="en-US" sz="1600" dirty="0"/>
              <a:t>13:53 Command Terminated</a:t>
            </a:r>
          </a:p>
          <a:p>
            <a:r>
              <a:rPr lang="en-US" sz="1600" dirty="0"/>
              <a:t>15:32 Scene cleared (VDOT) – all traffic released</a:t>
            </a:r>
          </a:p>
        </p:txBody>
      </p:sp>
    </p:spTree>
    <p:extLst>
      <p:ext uri="{BB962C8B-B14F-4D97-AF65-F5344CB8AC3E}">
        <p14:creationId xmlns:p14="http://schemas.microsoft.com/office/powerpoint/2010/main" val="21301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749040" y="1195361"/>
            <a:ext cx="1645920" cy="6899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Unified </a:t>
            </a:r>
          </a:p>
          <a:p>
            <a:pPr algn="ctr"/>
            <a:r>
              <a:rPr lang="en-US" dirty="0" smtClean="0"/>
              <a:t>Command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0" y="2029813"/>
            <a:ext cx="1432206" cy="617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North Area</a:t>
            </a:r>
          </a:p>
          <a:p>
            <a:pPr algn="ctr"/>
            <a:r>
              <a:rPr lang="en-US" sz="1600" dirty="0" smtClean="0"/>
              <a:t>EMS-1</a:t>
            </a:r>
            <a:endParaRPr lang="en-US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2154856" y="2035935"/>
            <a:ext cx="1388049" cy="617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South Area</a:t>
            </a:r>
          </a:p>
          <a:p>
            <a:pPr algn="ctr"/>
            <a:r>
              <a:rPr lang="en-US" sz="1600" dirty="0" smtClean="0"/>
              <a:t>Chief-3</a:t>
            </a:r>
            <a:endParaRPr lang="en-US" sz="1600" dirty="0"/>
          </a:p>
        </p:txBody>
      </p:sp>
      <p:sp>
        <p:nvSpPr>
          <p:cNvPr id="13" name="Rounded Rectangle 12"/>
          <p:cNvSpPr/>
          <p:nvPr/>
        </p:nvSpPr>
        <p:spPr>
          <a:xfrm>
            <a:off x="3808356" y="2029813"/>
            <a:ext cx="1527287" cy="632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MEDICAL</a:t>
            </a:r>
          </a:p>
          <a:p>
            <a:pPr algn="ctr"/>
            <a:r>
              <a:rPr lang="en-US" sz="1400" dirty="0" smtClean="0"/>
              <a:t>(Transport)</a:t>
            </a:r>
          </a:p>
          <a:p>
            <a:pPr algn="ctr"/>
            <a:r>
              <a:rPr lang="en-US" sz="1400" dirty="0" smtClean="0"/>
              <a:t>Tanker-3</a:t>
            </a:r>
            <a:endParaRPr lang="en-US" sz="1400" dirty="0"/>
          </a:p>
        </p:txBody>
      </p:sp>
      <p:sp>
        <p:nvSpPr>
          <p:cNvPr id="14" name="Rounded Rectangle 13"/>
          <p:cNvSpPr/>
          <p:nvPr/>
        </p:nvSpPr>
        <p:spPr>
          <a:xfrm>
            <a:off x="5668220" y="2029813"/>
            <a:ext cx="1526594" cy="617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Rescue</a:t>
            </a:r>
          </a:p>
          <a:p>
            <a:pPr algn="ctr"/>
            <a:r>
              <a:rPr lang="en-US" sz="1600" dirty="0" smtClean="0"/>
              <a:t>Ladder-3</a:t>
            </a:r>
            <a:endParaRPr lang="en-US" sz="1600" dirty="0"/>
          </a:p>
        </p:txBody>
      </p:sp>
      <p:sp>
        <p:nvSpPr>
          <p:cNvPr id="15" name="Rounded Rectangle 14"/>
          <p:cNvSpPr/>
          <p:nvPr/>
        </p:nvSpPr>
        <p:spPr>
          <a:xfrm>
            <a:off x="7527391" y="2044471"/>
            <a:ext cx="1311809" cy="653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Staging</a:t>
            </a:r>
          </a:p>
          <a:p>
            <a:pPr algn="ctr"/>
            <a:r>
              <a:rPr lang="en-US" sz="1600" dirty="0" smtClean="0"/>
              <a:t>Engine-3</a:t>
            </a:r>
            <a:endParaRPr lang="en-US" sz="1600" dirty="0"/>
          </a:p>
        </p:txBody>
      </p:sp>
      <p:sp>
        <p:nvSpPr>
          <p:cNvPr id="16" name="Rounded Rectangle 15"/>
          <p:cNvSpPr/>
          <p:nvPr/>
        </p:nvSpPr>
        <p:spPr>
          <a:xfrm>
            <a:off x="457200" y="2876549"/>
            <a:ext cx="1432206" cy="6056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smtClean="0"/>
              <a:t>YORK MCI-3</a:t>
            </a:r>
            <a:endParaRPr lang="en-US" sz="1600" dirty="0"/>
          </a:p>
        </p:txBody>
      </p:sp>
      <p:sp>
        <p:nvSpPr>
          <p:cNvPr id="17" name="Rounded Rectangle 16"/>
          <p:cNvSpPr/>
          <p:nvPr/>
        </p:nvSpPr>
        <p:spPr>
          <a:xfrm>
            <a:off x="457200" y="3638548"/>
            <a:ext cx="1437781" cy="6238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Riverside MCI</a:t>
            </a:r>
            <a:endParaRPr lang="en-US" sz="1600" dirty="0"/>
          </a:p>
        </p:txBody>
      </p:sp>
      <p:sp>
        <p:nvSpPr>
          <p:cNvPr id="18" name="Rounded Rectangle 17"/>
          <p:cNvSpPr/>
          <p:nvPr/>
        </p:nvSpPr>
        <p:spPr>
          <a:xfrm>
            <a:off x="2154856" y="2876549"/>
            <a:ext cx="1388049" cy="605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HAMPTON MCI</a:t>
            </a:r>
            <a:endParaRPr lang="en-US" sz="1600" dirty="0"/>
          </a:p>
        </p:txBody>
      </p:sp>
      <p:sp>
        <p:nvSpPr>
          <p:cNvPr id="19" name="Rounded Rectangle 18"/>
          <p:cNvSpPr/>
          <p:nvPr/>
        </p:nvSpPr>
        <p:spPr>
          <a:xfrm>
            <a:off x="2154856" y="3638549"/>
            <a:ext cx="1388048" cy="6248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HAMPTON </a:t>
            </a:r>
          </a:p>
          <a:p>
            <a:pPr algn="ctr"/>
            <a:r>
              <a:rPr lang="en-US" sz="1600" dirty="0" smtClean="0"/>
              <a:t>M-10</a:t>
            </a:r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>
          <a:xfrm>
            <a:off x="5668220" y="2876549"/>
            <a:ext cx="1526594" cy="30739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smtClean="0"/>
              <a:t>R-3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5668220" y="3214955"/>
            <a:ext cx="1529032" cy="26726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smtClean="0"/>
              <a:t>SQ-4</a:t>
            </a:r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5668220" y="3635654"/>
            <a:ext cx="1526594" cy="3076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smtClean="0"/>
              <a:t>JCC R41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668220" y="3974365"/>
            <a:ext cx="1526594" cy="288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USAR-4</a:t>
            </a:r>
          </a:p>
        </p:txBody>
      </p:sp>
    </p:spTree>
    <p:extLst>
      <p:ext uri="{BB962C8B-B14F-4D97-AF65-F5344CB8AC3E}">
        <p14:creationId xmlns:p14="http://schemas.microsoft.com/office/powerpoint/2010/main" val="17582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83" y="1200151"/>
            <a:ext cx="4525433" cy="3276600"/>
          </a:xfrm>
        </p:spPr>
      </p:pic>
    </p:spTree>
    <p:extLst>
      <p:ext uri="{BB962C8B-B14F-4D97-AF65-F5344CB8AC3E}">
        <p14:creationId xmlns:p14="http://schemas.microsoft.com/office/powerpoint/2010/main" val="28658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4A84F1-254B-4896-9F2A-7E41459A3725.jpeg" descr="AF4A84F1-254B-4896-9F2A-7E41459A3725.jpeg"/>
          <p:cNvPicPr>
            <a:picLocks noGrp="1" noChangeAspect="1"/>
          </p:cNvPicPr>
          <p:nvPr>
            <p:ph idx="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55044" y="1200151"/>
            <a:ext cx="6033911" cy="327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Left Arrow 9"/>
          <p:cNvSpPr/>
          <p:nvPr/>
        </p:nvSpPr>
        <p:spPr>
          <a:xfrm>
            <a:off x="5105400" y="2672335"/>
            <a:ext cx="521208" cy="2042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94" y="1210449"/>
            <a:ext cx="6033911" cy="3276600"/>
          </a:xfrm>
        </p:spPr>
      </p:pic>
      <p:sp>
        <p:nvSpPr>
          <p:cNvPr id="8" name="Left Arrow 7"/>
          <p:cNvSpPr/>
          <p:nvPr/>
        </p:nvSpPr>
        <p:spPr>
          <a:xfrm rot="17366927">
            <a:off x="4469961" y="1539433"/>
            <a:ext cx="759970" cy="32531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8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5361"/>
            <a:ext cx="6096000" cy="32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800" b="1" u="sng" dirty="0" smtClean="0"/>
              <a:t>Units Assisting on the Incident</a:t>
            </a:r>
          </a:p>
          <a:p>
            <a:r>
              <a:rPr lang="en-US" sz="3400" dirty="0"/>
              <a:t>59 Fire and Rescue Personnel</a:t>
            </a:r>
          </a:p>
          <a:p>
            <a:r>
              <a:rPr lang="en-US" sz="3400" dirty="0" smtClean="0"/>
              <a:t>5 </a:t>
            </a:r>
            <a:r>
              <a:rPr lang="en-US" sz="3400" dirty="0"/>
              <a:t>Engines</a:t>
            </a:r>
          </a:p>
          <a:p>
            <a:r>
              <a:rPr lang="en-US" sz="3400" dirty="0"/>
              <a:t>1 Tanker</a:t>
            </a:r>
          </a:p>
          <a:p>
            <a:r>
              <a:rPr lang="en-US" sz="3400" dirty="0" smtClean="0"/>
              <a:t>4 </a:t>
            </a:r>
            <a:r>
              <a:rPr lang="en-US" sz="3400" dirty="0"/>
              <a:t>Heavy Rescues</a:t>
            </a:r>
          </a:p>
          <a:p>
            <a:r>
              <a:rPr lang="en-US" sz="3400" dirty="0"/>
              <a:t>1 Ladder</a:t>
            </a:r>
          </a:p>
          <a:p>
            <a:r>
              <a:rPr lang="en-US" sz="3400" dirty="0" smtClean="0"/>
              <a:t>16 </a:t>
            </a:r>
            <a:r>
              <a:rPr lang="en-US" sz="3400" dirty="0"/>
              <a:t>Medic </a:t>
            </a:r>
            <a:r>
              <a:rPr lang="en-US" sz="3400" dirty="0" smtClean="0"/>
              <a:t>Units</a:t>
            </a:r>
          </a:p>
          <a:p>
            <a:r>
              <a:rPr lang="en-US" sz="3400" dirty="0"/>
              <a:t>3 Mass Casualty Buses</a:t>
            </a:r>
          </a:p>
          <a:p>
            <a:r>
              <a:rPr lang="en-US" sz="3400" dirty="0"/>
              <a:t>1 Technical Rescue/ USAR Trailer</a:t>
            </a:r>
          </a:p>
          <a:p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8346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5100" b="1" u="sng" dirty="0" smtClean="0"/>
              <a:t>Units Assisting on the Incident</a:t>
            </a:r>
          </a:p>
          <a:p>
            <a:r>
              <a:rPr lang="en-US" sz="3400" dirty="0" smtClean="0"/>
              <a:t>2 </a:t>
            </a:r>
            <a:r>
              <a:rPr lang="en-US" sz="3400" dirty="0"/>
              <a:t>EMS Supervisors</a:t>
            </a:r>
          </a:p>
          <a:p>
            <a:r>
              <a:rPr lang="en-US" sz="3400" dirty="0" smtClean="0"/>
              <a:t>6 </a:t>
            </a:r>
            <a:r>
              <a:rPr lang="en-US" sz="3400" dirty="0"/>
              <a:t>YCFLS Command Staff</a:t>
            </a:r>
          </a:p>
          <a:p>
            <a:r>
              <a:rPr lang="en-US" sz="3400" dirty="0"/>
              <a:t>31 State Troopers</a:t>
            </a:r>
          </a:p>
          <a:p>
            <a:r>
              <a:rPr lang="en-US" sz="3400" dirty="0"/>
              <a:t>8 York/Poquoson Sheriff </a:t>
            </a:r>
            <a:r>
              <a:rPr lang="en-US" sz="3400" dirty="0" smtClean="0"/>
              <a:t>Units</a:t>
            </a:r>
          </a:p>
          <a:p>
            <a:r>
              <a:rPr lang="en-US" sz="3400" dirty="0" smtClean="0"/>
              <a:t>1 VDEM Staff</a:t>
            </a:r>
          </a:p>
          <a:p>
            <a:r>
              <a:rPr lang="en-US" sz="3400" dirty="0" smtClean="0"/>
              <a:t>VDOT</a:t>
            </a:r>
          </a:p>
          <a:p>
            <a:r>
              <a:rPr lang="en-US" sz="3400" dirty="0" smtClean="0"/>
              <a:t>2 VDOT IMC’s</a:t>
            </a:r>
          </a:p>
          <a:p>
            <a:r>
              <a:rPr lang="en-US" sz="3400" dirty="0" smtClean="0"/>
              <a:t>4 Hospitals (RRMC, SWRMC, RDH, VCU-MCV)</a:t>
            </a:r>
          </a:p>
          <a:p>
            <a:r>
              <a:rPr lang="en-US" sz="3400" dirty="0" smtClean="0"/>
              <a:t>Shirley Contracting</a:t>
            </a:r>
          </a:p>
          <a:p>
            <a:r>
              <a:rPr lang="en-US" sz="3400" dirty="0" smtClean="0"/>
              <a:t>Numerous Tow Companies</a:t>
            </a:r>
          </a:p>
          <a:p>
            <a:r>
              <a:rPr lang="en-US" sz="3400" dirty="0" smtClean="0"/>
              <a:t>Traffic Management-Diversion Company (Atlantic)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0734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u="sng" dirty="0" smtClean="0"/>
              <a:t>Mass Casualty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47 patients treated and transported by EMS</a:t>
            </a:r>
          </a:p>
          <a:p>
            <a:pPr marL="0" indent="0">
              <a:buNone/>
            </a:pPr>
            <a:r>
              <a:rPr lang="en-US" sz="2000" dirty="0" smtClean="0"/>
              <a:t>	(10 more self-transported to area hospitals</a:t>
            </a:r>
            <a:r>
              <a:rPr lang="en-US" sz="2000" dirty="0"/>
              <a:t>)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Proximity to:</a:t>
            </a:r>
          </a:p>
          <a:p>
            <a:pPr marL="0" indent="0">
              <a:buNone/>
            </a:pPr>
            <a:r>
              <a:rPr lang="en-US" sz="2000" dirty="0" smtClean="0"/>
              <a:t>	RDH </a:t>
            </a:r>
            <a:r>
              <a:rPr lang="en-US" sz="2000" dirty="0"/>
              <a:t>was </a:t>
            </a:r>
            <a:r>
              <a:rPr lang="en-US" sz="2000" dirty="0" smtClean="0"/>
              <a:t>5.1 miles (7 Minutes) from the scene</a:t>
            </a:r>
          </a:p>
          <a:p>
            <a:pPr marL="0" indent="0">
              <a:buNone/>
            </a:pPr>
            <a:r>
              <a:rPr lang="en-US" sz="2000" dirty="0" smtClean="0"/>
              <a:t>	SWRMC was 6.7 miles (10 Minutes) from the scene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 b="1" u="sng" dirty="0" smtClean="0"/>
              <a:t>Mass Casualty</a:t>
            </a:r>
          </a:p>
          <a:p>
            <a:pPr marL="0" indent="0">
              <a:buNone/>
            </a:pPr>
            <a:r>
              <a:rPr lang="en-US" sz="2200" dirty="0" smtClean="0"/>
              <a:t>Patients were transported to: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1700" dirty="0" smtClean="0"/>
              <a:t>Virginia Commonwealth Medical Center 	            	3 Critical/Extricated</a:t>
            </a:r>
          </a:p>
          <a:p>
            <a:pPr marL="0" indent="0">
              <a:buNone/>
            </a:pPr>
            <a:r>
              <a:rPr lang="en-US" sz="1700" dirty="0" smtClean="0"/>
              <a:t>Riverside Regional Medical Center </a:t>
            </a:r>
            <a:r>
              <a:rPr lang="en-US" sz="1700" dirty="0" smtClean="0">
                <a:solidFill>
                  <a:srgbClr val="FF0000"/>
                </a:solidFill>
              </a:rPr>
              <a:t>	                  </a:t>
            </a:r>
            <a:r>
              <a:rPr lang="en-US" sz="1700" dirty="0" smtClean="0"/>
              <a:t>19 Minimal</a:t>
            </a:r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				6 Immediate</a:t>
            </a:r>
          </a:p>
          <a:p>
            <a:pPr marL="0" indent="0">
              <a:buNone/>
            </a:pPr>
            <a:r>
              <a:rPr lang="en-US" sz="1700" dirty="0" smtClean="0"/>
              <a:t>					1 Critical </a:t>
            </a:r>
          </a:p>
          <a:p>
            <a:pPr marL="0" indent="0">
              <a:buNone/>
            </a:pPr>
            <a:r>
              <a:rPr lang="en-US" sz="1700" dirty="0" smtClean="0"/>
              <a:t>Riverside Doctors Hospital </a:t>
            </a:r>
            <a:r>
              <a:rPr lang="en-US" sz="1700" dirty="0" smtClean="0">
                <a:solidFill>
                  <a:srgbClr val="FF0000"/>
                </a:solidFill>
              </a:rPr>
              <a:t>		                  </a:t>
            </a:r>
            <a:r>
              <a:rPr lang="en-US" sz="1700" dirty="0" smtClean="0"/>
              <a:t>16 Minimal - EMS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0000"/>
                </a:solidFill>
              </a:rPr>
              <a:t>	</a:t>
            </a:r>
            <a:r>
              <a:rPr lang="en-US" sz="1700" dirty="0" smtClean="0">
                <a:solidFill>
                  <a:srgbClr val="FF0000"/>
                </a:solidFill>
              </a:rPr>
              <a:t>			</a:t>
            </a:r>
            <a:r>
              <a:rPr lang="en-US" sz="1700" dirty="0">
                <a:solidFill>
                  <a:srgbClr val="FF0000"/>
                </a:solidFill>
              </a:rPr>
              <a:t>	</a:t>
            </a:r>
            <a:r>
              <a:rPr lang="en-US" sz="1700" dirty="0" smtClean="0"/>
              <a:t>5 </a:t>
            </a:r>
            <a:r>
              <a:rPr lang="en-US" sz="1700" dirty="0"/>
              <a:t>Minimal </a:t>
            </a:r>
            <a:r>
              <a:rPr lang="en-US" sz="1700" dirty="0" smtClean="0"/>
              <a:t>- Walk in</a:t>
            </a:r>
          </a:p>
          <a:p>
            <a:pPr marL="0" indent="0">
              <a:buNone/>
            </a:pPr>
            <a:r>
              <a:rPr lang="en-US" sz="1700" dirty="0" smtClean="0"/>
              <a:t>Sentara Williamsburg Regional Medical Center            2 Immediate</a:t>
            </a:r>
            <a:r>
              <a:rPr lang="en-US" sz="1700" dirty="0"/>
              <a:t> - EMS</a:t>
            </a:r>
            <a:endParaRPr lang="en-US" sz="1700" dirty="0" smtClean="0"/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				5 Walk in - Minimal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5648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1"/>
            <a:ext cx="8229600" cy="335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York County Department of Fire and Life Safety</a:t>
            </a:r>
          </a:p>
          <a:p>
            <a:r>
              <a:rPr lang="en-US" sz="2000" dirty="0" smtClean="0"/>
              <a:t>Office of Fire Administration</a:t>
            </a:r>
          </a:p>
          <a:p>
            <a:r>
              <a:rPr lang="en-US" sz="2000" dirty="0" smtClean="0"/>
              <a:t>Fire and Rescue Operations Division</a:t>
            </a:r>
          </a:p>
          <a:p>
            <a:r>
              <a:rPr lang="en-US" sz="2000" dirty="0" smtClean="0"/>
              <a:t>Prevention and Community Safety Division</a:t>
            </a:r>
          </a:p>
          <a:p>
            <a:pPr lvl="2"/>
            <a:r>
              <a:rPr lang="en-US" sz="1800" dirty="0" smtClean="0"/>
              <a:t>Animal Services Bureau</a:t>
            </a:r>
          </a:p>
          <a:p>
            <a:r>
              <a:rPr lang="en-US" sz="2000" dirty="0" smtClean="0"/>
              <a:t>Technical Services and Special Operations Division</a:t>
            </a:r>
          </a:p>
          <a:p>
            <a:r>
              <a:rPr lang="en-US" sz="2000" dirty="0" smtClean="0"/>
              <a:t>Support Services Division</a:t>
            </a:r>
          </a:p>
          <a:p>
            <a:r>
              <a:rPr lang="en-US" sz="2000" dirty="0" smtClean="0"/>
              <a:t>Office of Emergency Management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09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Status of Patients – Injuries and Illnesses</a:t>
            </a:r>
          </a:p>
          <a:p>
            <a:pPr marL="0" indent="0" algn="ctr">
              <a:buNone/>
            </a:pPr>
            <a:endParaRPr lang="en-US" sz="2400" b="1" u="sng" dirty="0" smtClean="0"/>
          </a:p>
          <a:p>
            <a:r>
              <a:rPr lang="en-US" sz="2000" b="1" u="sng" dirty="0" smtClean="0"/>
              <a:t>Walk – In to Area Hospitals (10) – </a:t>
            </a:r>
            <a:r>
              <a:rPr lang="en-US" sz="2000" dirty="0" smtClean="0"/>
              <a:t>Left scene on own, prior to or after arrival of First Responders</a:t>
            </a:r>
          </a:p>
          <a:p>
            <a:endParaRPr lang="en-US" sz="2000" b="1" u="sng" dirty="0" smtClean="0"/>
          </a:p>
          <a:p>
            <a:r>
              <a:rPr lang="en-US" sz="2000" b="1" u="sng" dirty="0" smtClean="0">
                <a:solidFill>
                  <a:srgbClr val="00B050"/>
                </a:solidFill>
              </a:rPr>
              <a:t>Minimal (35)</a:t>
            </a:r>
            <a:r>
              <a:rPr lang="en-US" sz="2000" dirty="0" smtClean="0"/>
              <a:t> </a:t>
            </a:r>
            <a:r>
              <a:rPr lang="en-US" sz="2000" dirty="0"/>
              <a:t>– cuts, bruises, scrapes, pains (neck/back) – typically associated with </a:t>
            </a:r>
            <a:r>
              <a:rPr lang="en-US" sz="2000" dirty="0" smtClean="0"/>
              <a:t>MVC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u="sng" dirty="0" smtClean="0">
                <a:solidFill>
                  <a:srgbClr val="FFFF00"/>
                </a:solidFill>
              </a:rPr>
              <a:t>Delayed (8)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/>
              <a:t>– Medical emergencies (stroke, chest pains dyspnea) 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Immediate (4 Critical)</a:t>
            </a:r>
            <a:r>
              <a:rPr lang="en-US" sz="2000" dirty="0" smtClean="0"/>
              <a:t> </a:t>
            </a:r>
            <a:r>
              <a:rPr lang="en-US" sz="2000" dirty="0"/>
              <a:t>– Partial amputation, significant blood loss, significant </a:t>
            </a:r>
            <a:r>
              <a:rPr lang="en-US" sz="2000" dirty="0" smtClean="0"/>
              <a:t>fractures (Poss. spinal), </a:t>
            </a:r>
            <a:r>
              <a:rPr lang="en-US" sz="2000" dirty="0"/>
              <a:t>crush </a:t>
            </a:r>
            <a:r>
              <a:rPr lang="en-US" sz="2000" dirty="0" smtClean="0"/>
              <a:t>injuries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3800" b="1" u="sng" dirty="0" smtClean="0"/>
              <a:t>Challenges During the Incident</a:t>
            </a:r>
          </a:p>
          <a:p>
            <a:r>
              <a:rPr lang="en-US" dirty="0" smtClean="0"/>
              <a:t>Weather</a:t>
            </a:r>
            <a:endParaRPr lang="en-US" dirty="0"/>
          </a:p>
          <a:p>
            <a:r>
              <a:rPr lang="en-US" dirty="0"/>
              <a:t>Scene Access</a:t>
            </a:r>
          </a:p>
          <a:p>
            <a:r>
              <a:rPr lang="en-US" dirty="0"/>
              <a:t>Patient Access</a:t>
            </a:r>
          </a:p>
          <a:p>
            <a:r>
              <a:rPr lang="en-US" dirty="0" smtClean="0"/>
              <a:t>Extrication (Three patients)</a:t>
            </a:r>
            <a:endParaRPr lang="en-US" dirty="0"/>
          </a:p>
          <a:p>
            <a:r>
              <a:rPr lang="en-US" dirty="0"/>
              <a:t>Communications </a:t>
            </a:r>
            <a:r>
              <a:rPr lang="en-US" dirty="0" smtClean="0"/>
              <a:t>(Seven </a:t>
            </a:r>
            <a:r>
              <a:rPr lang="en-US" dirty="0"/>
              <a:t>FLS Channels)</a:t>
            </a:r>
          </a:p>
          <a:p>
            <a:r>
              <a:rPr lang="en-US" dirty="0"/>
              <a:t>Accountability (First Responders / Patients)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Multiple Accidents </a:t>
            </a:r>
          </a:p>
          <a:p>
            <a:r>
              <a:rPr lang="en-US" dirty="0"/>
              <a:t>Non-injured motorists</a:t>
            </a:r>
          </a:p>
          <a:p>
            <a:r>
              <a:rPr lang="en-US" dirty="0"/>
              <a:t>Limited Space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Extraordinary Initial Reports</a:t>
            </a:r>
          </a:p>
          <a:p>
            <a:pPr marL="0" indent="0" algn="ctr">
              <a:buNone/>
            </a:pPr>
            <a:endParaRPr lang="en-US" sz="2400" b="1" u="sng" dirty="0" smtClean="0"/>
          </a:p>
          <a:p>
            <a:r>
              <a:rPr lang="en-US" sz="2000" dirty="0" smtClean="0"/>
              <a:t>Potential Field Amputation, request made for physician on scene </a:t>
            </a:r>
          </a:p>
          <a:p>
            <a:endParaRPr lang="en-US" sz="2000" dirty="0" smtClean="0"/>
          </a:p>
          <a:p>
            <a:r>
              <a:rPr lang="en-US" sz="2000" dirty="0" smtClean="0"/>
              <a:t>Multiple persons trapped/requiring lengthy extrication (Three)</a:t>
            </a:r>
          </a:p>
          <a:p>
            <a:endParaRPr lang="en-US" sz="2000" dirty="0" smtClean="0"/>
          </a:p>
          <a:p>
            <a:r>
              <a:rPr lang="en-US" sz="2000" dirty="0" smtClean="0"/>
              <a:t>Advised of multiple potential medical patients across crash scene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1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Positive </a:t>
            </a:r>
            <a:r>
              <a:rPr lang="en-US" sz="2400" b="1" u="sng" dirty="0" smtClean="0"/>
              <a:t>Takeaways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Working </a:t>
            </a:r>
            <a:r>
              <a:rPr lang="en-US" sz="2000" dirty="0"/>
              <a:t>relationships reinforced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Prior establishment of a working policy between multiple agencies for Interstate incidents during the construction period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State Police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VDOT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VDEM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Upper York Co./James City Co./Williamsburg - Automatic Mutual Aid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Construction Contractor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Positive </a:t>
            </a:r>
            <a:r>
              <a:rPr lang="en-US" sz="2400" b="1" u="sng" dirty="0" smtClean="0"/>
              <a:t>Takeaways - continued</a:t>
            </a:r>
            <a:endParaRPr lang="en-US" sz="2400" b="1" u="sng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Timing </a:t>
            </a:r>
            <a:r>
              <a:rPr lang="en-US" sz="2000" dirty="0"/>
              <a:t>– Shift change, </a:t>
            </a:r>
            <a:r>
              <a:rPr lang="en-US" sz="2000" dirty="0" smtClean="0"/>
              <a:t>personnel/apparatus </a:t>
            </a:r>
            <a:r>
              <a:rPr lang="en-US" sz="2000" dirty="0"/>
              <a:t>available to </a:t>
            </a:r>
            <a:r>
              <a:rPr lang="en-US" sz="2000" dirty="0" smtClean="0"/>
              <a:t>respond/backfill</a:t>
            </a:r>
          </a:p>
          <a:p>
            <a:pPr marL="0" indent="0">
              <a:buNone/>
            </a:pP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FLS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Sheriff’s Department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York/Poquoson/Williamsburg </a:t>
            </a:r>
            <a:r>
              <a:rPr lang="en-US" sz="1600" dirty="0"/>
              <a:t>ECC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" y="1733550"/>
            <a:ext cx="8226552" cy="2764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06195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u="sng" dirty="0">
                <a:solidFill>
                  <a:srgbClr val="1F497D"/>
                </a:solidFill>
                <a:latin typeface="Cambria" panose="02040503050406030204" pitchFamily="18" charset="0"/>
                <a:cs typeface="Narkisim" pitchFamily="2" charset="-79"/>
              </a:rPr>
              <a:t>Positive </a:t>
            </a:r>
            <a:r>
              <a:rPr lang="en-US" sz="2400" b="1" u="sng" dirty="0" smtClean="0">
                <a:solidFill>
                  <a:srgbClr val="1F497D"/>
                </a:solidFill>
                <a:latin typeface="Cambria" panose="02040503050406030204" pitchFamily="18" charset="0"/>
                <a:cs typeface="Narkisim" pitchFamily="2" charset="-79"/>
              </a:rPr>
              <a:t>Takeaways </a:t>
            </a:r>
            <a:r>
              <a:rPr lang="en-US" sz="2400" b="1" u="sng" dirty="0">
                <a:solidFill>
                  <a:srgbClr val="1F497D"/>
                </a:solidFill>
                <a:latin typeface="Cambria" panose="02040503050406030204" pitchFamily="18" charset="0"/>
                <a:cs typeface="Narkisim" pitchFamily="2" charset="-79"/>
              </a:rPr>
              <a:t>- continued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Splitting </a:t>
            </a:r>
            <a:r>
              <a:rPr lang="en-US" dirty="0">
                <a:solidFill>
                  <a:schemeClr val="tx2"/>
                </a:solidFill>
              </a:rPr>
              <a:t>the scene </a:t>
            </a:r>
            <a:r>
              <a:rPr lang="en-US" sz="2000" dirty="0">
                <a:solidFill>
                  <a:schemeClr val="tx2"/>
                </a:solidFill>
              </a:rPr>
              <a:t>g</a:t>
            </a:r>
            <a:r>
              <a:rPr lang="en-US" sz="2000" dirty="0" smtClean="0">
                <a:solidFill>
                  <a:schemeClr val="tx2"/>
                </a:solidFill>
              </a:rPr>
              <a:t>eographically</a:t>
            </a:r>
            <a:r>
              <a:rPr lang="en-US" dirty="0" smtClean="0">
                <a:solidFill>
                  <a:schemeClr val="tx2"/>
                </a:solidFill>
              </a:rPr>
              <a:t> for Operations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1F497D"/>
                </a:solidFill>
              </a:rPr>
              <a:t>Positive </a:t>
            </a:r>
            <a:r>
              <a:rPr lang="en-US" sz="2400" b="1" u="sng" dirty="0" smtClean="0">
                <a:solidFill>
                  <a:srgbClr val="1F497D"/>
                </a:solidFill>
              </a:rPr>
              <a:t>Takeaways </a:t>
            </a:r>
            <a:r>
              <a:rPr lang="en-US" sz="2400" b="1" u="sng" dirty="0">
                <a:solidFill>
                  <a:srgbClr val="1F497D"/>
                </a:solidFill>
              </a:rPr>
              <a:t>- continued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I-64 </a:t>
            </a:r>
            <a:r>
              <a:rPr lang="en-US" sz="2400" dirty="0"/>
              <a:t>Construction </a:t>
            </a:r>
            <a:r>
              <a:rPr lang="en-US" sz="2400" dirty="0" smtClean="0"/>
              <a:t>Zone resources </a:t>
            </a:r>
          </a:p>
          <a:p>
            <a:pPr lvl="1"/>
            <a:r>
              <a:rPr lang="en-US" sz="2000" dirty="0"/>
              <a:t>Apparatus parking/staging</a:t>
            </a:r>
          </a:p>
          <a:p>
            <a:pPr lvl="1"/>
            <a:r>
              <a:rPr lang="en-US" sz="2000" dirty="0"/>
              <a:t>Porta-Johns </a:t>
            </a:r>
            <a:r>
              <a:rPr lang="en-US" sz="2000" dirty="0" smtClean="0"/>
              <a:t>on </a:t>
            </a:r>
            <a:r>
              <a:rPr lang="en-US" sz="2000" dirty="0"/>
              <a:t>each end</a:t>
            </a:r>
          </a:p>
          <a:p>
            <a:pPr lvl="1"/>
            <a:r>
              <a:rPr lang="en-US" sz="2000" dirty="0"/>
              <a:t>Ability to clear the que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-1" r="22867" b="4951"/>
          <a:stretch/>
        </p:blipFill>
        <p:spPr>
          <a:xfrm>
            <a:off x="4038600" y="3084485"/>
            <a:ext cx="838201" cy="1408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4" r="9091"/>
          <a:stretch/>
        </p:blipFill>
        <p:spPr>
          <a:xfrm>
            <a:off x="5257800" y="1195361"/>
            <a:ext cx="3200400" cy="32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Areas of Improvement</a:t>
            </a:r>
          </a:p>
          <a:p>
            <a:r>
              <a:rPr lang="en-US" sz="2000" dirty="0" smtClean="0"/>
              <a:t>Continue to develop and maintain relationships</a:t>
            </a:r>
          </a:p>
          <a:p>
            <a:endParaRPr lang="en-US" sz="2000" dirty="0" smtClean="0"/>
          </a:p>
          <a:p>
            <a:r>
              <a:rPr lang="en-US" sz="2000" dirty="0" smtClean="0"/>
              <a:t>Training</a:t>
            </a:r>
          </a:p>
          <a:p>
            <a:endParaRPr lang="en-US" sz="2000" dirty="0"/>
          </a:p>
          <a:p>
            <a:r>
              <a:rPr lang="en-US" sz="2000" dirty="0" smtClean="0"/>
              <a:t>Pre-Plan </a:t>
            </a:r>
            <a:r>
              <a:rPr lang="en-US" sz="2000" dirty="0"/>
              <a:t>for f</a:t>
            </a:r>
            <a:r>
              <a:rPr lang="en-US" sz="2000" dirty="0" smtClean="0"/>
              <a:t>irst arriving units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Backup </a:t>
            </a:r>
            <a:r>
              <a:rPr lang="en-US" sz="2000" dirty="0" smtClean="0"/>
              <a:t>to the pre-plan, may have to change plan completely 	</a:t>
            </a:r>
            <a:r>
              <a:rPr lang="en-US" sz="1600" dirty="0" smtClean="0"/>
              <a:t>(Weather/Construction/</a:t>
            </a:r>
            <a:r>
              <a:rPr lang="en-US" sz="1600" dirty="0" err="1" smtClean="0"/>
              <a:t>HazMat</a:t>
            </a:r>
            <a:r>
              <a:rPr lang="en-US" sz="1600" dirty="0" smtClean="0"/>
              <a:t>/Type of vehicles involved)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7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Summary</a:t>
            </a:r>
          </a:p>
          <a:p>
            <a:r>
              <a:rPr lang="en-US" sz="2000" dirty="0"/>
              <a:t>Date:  Sunday, 12/22/2019 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Multiple Vehicle Accident/MCI</a:t>
            </a:r>
          </a:p>
          <a:p>
            <a:pPr lvl="1"/>
            <a:r>
              <a:rPr lang="en-US" sz="1600" dirty="0"/>
              <a:t>75 Vehicles</a:t>
            </a:r>
          </a:p>
          <a:p>
            <a:pPr lvl="1"/>
            <a:r>
              <a:rPr lang="en-US" sz="1600" dirty="0" smtClean="0"/>
              <a:t>4 </a:t>
            </a:r>
            <a:r>
              <a:rPr lang="en-US" sz="1600" dirty="0"/>
              <a:t>critical </a:t>
            </a:r>
            <a:r>
              <a:rPr lang="en-US" sz="1600" dirty="0" smtClean="0"/>
              <a:t>patients (3 trapped</a:t>
            </a:r>
            <a:r>
              <a:rPr lang="en-US" sz="1600" dirty="0"/>
              <a:t>)</a:t>
            </a:r>
          </a:p>
          <a:p>
            <a:pPr lvl="1"/>
            <a:r>
              <a:rPr lang="en-US" sz="1600" dirty="0" smtClean="0"/>
              <a:t>47 </a:t>
            </a:r>
            <a:r>
              <a:rPr lang="en-US" sz="1600" dirty="0"/>
              <a:t>Patients </a:t>
            </a:r>
            <a:r>
              <a:rPr lang="en-US" sz="1600" dirty="0" smtClean="0"/>
              <a:t>transported </a:t>
            </a:r>
            <a:r>
              <a:rPr lang="en-US" sz="1600" dirty="0"/>
              <a:t>from scene</a:t>
            </a:r>
          </a:p>
          <a:p>
            <a:pPr lvl="1"/>
            <a:r>
              <a:rPr lang="en-US" sz="1600" dirty="0" smtClean="0"/>
              <a:t>8 Self transport to </a:t>
            </a:r>
            <a:r>
              <a:rPr lang="en-US" sz="1600" dirty="0"/>
              <a:t>area </a:t>
            </a:r>
            <a:r>
              <a:rPr lang="en-US" sz="1600" dirty="0" smtClean="0"/>
              <a:t>hospitals, SWRMC and RDH</a:t>
            </a:r>
            <a:endParaRPr lang="en-US" sz="1600" dirty="0"/>
          </a:p>
          <a:p>
            <a:pPr lvl="1"/>
            <a:r>
              <a:rPr lang="en-US" sz="1600" dirty="0"/>
              <a:t>55 Vehicles towed from scene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Summary – continued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000" dirty="0" smtClean="0"/>
              <a:t>Five working Incidents/Locations</a:t>
            </a:r>
            <a:endParaRPr lang="en-US" sz="2000" dirty="0"/>
          </a:p>
          <a:p>
            <a:pPr lvl="1"/>
            <a:r>
              <a:rPr lang="en-US" sz="1600" dirty="0"/>
              <a:t>Westbound @ mile-marker 238 (Queens Creek Bridge) – Injuries</a:t>
            </a:r>
          </a:p>
          <a:p>
            <a:pPr lvl="1"/>
            <a:r>
              <a:rPr lang="en-US" sz="1600" dirty="0"/>
              <a:t>Eastbound @ mile-marker 238 (Queens Creek </a:t>
            </a:r>
            <a:r>
              <a:rPr lang="en-US" sz="1600" dirty="0" smtClean="0"/>
              <a:t>Bridge) </a:t>
            </a:r>
            <a:r>
              <a:rPr lang="en-US" sz="1600" dirty="0"/>
              <a:t>- Injuries</a:t>
            </a:r>
          </a:p>
          <a:p>
            <a:pPr lvl="1"/>
            <a:r>
              <a:rPr lang="en-US" sz="1600" dirty="0"/>
              <a:t>Eastbound @ mile-marker 238 (Queens Creek Bridge) – No Injuries</a:t>
            </a:r>
          </a:p>
          <a:p>
            <a:pPr lvl="1"/>
            <a:r>
              <a:rPr lang="en-US" sz="1600" dirty="0"/>
              <a:t>Westbound @ mile maker 242 (injuries) - Injuries</a:t>
            </a:r>
          </a:p>
          <a:p>
            <a:pPr lvl="1"/>
            <a:r>
              <a:rPr lang="en-US" sz="1600" dirty="0" smtClean="0"/>
              <a:t>Westbound </a:t>
            </a:r>
            <a:r>
              <a:rPr lang="en-US" sz="1600" dirty="0"/>
              <a:t>@ mile-maker 242 (injuries) – No Injuries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62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1"/>
            <a:ext cx="8229600" cy="335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York County Department of Fire and Life Safety</a:t>
            </a:r>
          </a:p>
          <a:p>
            <a:pPr marL="0" indent="0">
              <a:buNone/>
            </a:pPr>
            <a:r>
              <a:rPr lang="en-US" sz="2000" dirty="0" smtClean="0"/>
              <a:t>Six Fire Stations </a:t>
            </a:r>
            <a:r>
              <a:rPr lang="en-US" sz="3000" dirty="0" smtClean="0"/>
              <a:t>–</a:t>
            </a:r>
            <a:r>
              <a:rPr lang="en-US" dirty="0" smtClean="0"/>
              <a:t> </a:t>
            </a:r>
            <a:r>
              <a:rPr lang="en-US" sz="1600" dirty="0" smtClean="0"/>
              <a:t>(Seventh under construction)</a:t>
            </a:r>
          </a:p>
          <a:p>
            <a:pPr marL="0" indent="0">
              <a:buNone/>
            </a:pPr>
            <a:r>
              <a:rPr lang="en-US" sz="1200" dirty="0" smtClean="0"/>
              <a:t>	Battalion </a:t>
            </a:r>
            <a:r>
              <a:rPr lang="en-US" sz="1200" dirty="0"/>
              <a:t>Chief/EMS </a:t>
            </a:r>
            <a:r>
              <a:rPr lang="en-US" sz="1200" dirty="0" smtClean="0"/>
              <a:t>Supervisor/Six </a:t>
            </a:r>
            <a:r>
              <a:rPr lang="en-US" sz="1200" dirty="0"/>
              <a:t>Engines/Two Aerials/Two Heavy </a:t>
            </a:r>
            <a:r>
              <a:rPr lang="en-US" sz="1200" dirty="0" smtClean="0"/>
              <a:t>Rescues/Six ALS Medic units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000" dirty="0" smtClean="0"/>
              <a:t>153 Uniformed Fire and Life Safety Personnel and Staff</a:t>
            </a:r>
          </a:p>
          <a:p>
            <a:pPr marL="0" indent="0">
              <a:buNone/>
            </a:pPr>
            <a:r>
              <a:rPr lang="en-US" sz="1200" dirty="0" smtClean="0"/>
              <a:t>	</a:t>
            </a:r>
          </a:p>
          <a:p>
            <a:pPr marL="0" indent="0">
              <a:buNone/>
            </a:pPr>
            <a:r>
              <a:rPr lang="en-US" sz="2000" dirty="0" smtClean="0"/>
              <a:t>Special Teams</a:t>
            </a:r>
          </a:p>
          <a:p>
            <a:pPr marL="0" indent="0">
              <a:buNone/>
            </a:pPr>
            <a:r>
              <a:rPr lang="en-US" sz="1200" dirty="0" smtClean="0"/>
              <a:t>	Marine-MIRT/ROVER/HTR-TRT/</a:t>
            </a:r>
            <a:r>
              <a:rPr lang="en-US" sz="1200" dirty="0" err="1" smtClean="0"/>
              <a:t>Haz</a:t>
            </a:r>
            <a:r>
              <a:rPr lang="en-US" sz="1200" dirty="0" smtClean="0"/>
              <a:t>-Mat/MMRS logistics/Dive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4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Summary – </a:t>
            </a:r>
            <a:r>
              <a:rPr lang="en-US" sz="2400" b="1" u="sng" dirty="0" smtClean="0"/>
              <a:t>continued</a:t>
            </a:r>
          </a:p>
          <a:p>
            <a:pPr marL="0" indent="0" algn="ctr">
              <a:buNone/>
            </a:pPr>
            <a:endParaRPr lang="en-US" sz="2400" b="1" u="sng" dirty="0"/>
          </a:p>
          <a:p>
            <a:r>
              <a:rPr lang="en-US" sz="2000" dirty="0"/>
              <a:t>Resources</a:t>
            </a:r>
          </a:p>
          <a:p>
            <a:pPr lvl="1"/>
            <a:r>
              <a:rPr lang="en-US" sz="1600" dirty="0"/>
              <a:t>16 Ambulances</a:t>
            </a:r>
          </a:p>
          <a:p>
            <a:pPr lvl="1"/>
            <a:r>
              <a:rPr lang="en-US" sz="1600" dirty="0"/>
              <a:t>3 MCI Buses</a:t>
            </a:r>
          </a:p>
          <a:p>
            <a:pPr lvl="1"/>
            <a:r>
              <a:rPr lang="en-US" sz="1600" dirty="0"/>
              <a:t>7 Fire &amp; Rescue Departments</a:t>
            </a:r>
          </a:p>
          <a:p>
            <a:pPr lvl="1"/>
            <a:r>
              <a:rPr lang="en-US" sz="1600" dirty="0"/>
              <a:t>2 Law Enforcement Agencies</a:t>
            </a:r>
          </a:p>
          <a:p>
            <a:pPr lvl="1"/>
            <a:r>
              <a:rPr lang="en-US" sz="1600" dirty="0"/>
              <a:t>4 Hospitals (RRMC, RDH, SWRMC, VCU-MCV)</a:t>
            </a:r>
          </a:p>
          <a:p>
            <a:pPr lvl="1"/>
            <a:r>
              <a:rPr lang="en-US" sz="1600" dirty="0" smtClean="0"/>
              <a:t>VSP, VDOT</a:t>
            </a:r>
            <a:r>
              <a:rPr lang="en-US" sz="1600" dirty="0"/>
              <a:t>, </a:t>
            </a:r>
            <a:r>
              <a:rPr lang="en-US" sz="1600" dirty="0" smtClean="0"/>
              <a:t>VDEM, Tow Companies</a:t>
            </a:r>
            <a:r>
              <a:rPr lang="en-US" sz="1600" dirty="0"/>
              <a:t> </a:t>
            </a:r>
            <a:r>
              <a:rPr lang="en-US" sz="1600" dirty="0" smtClean="0"/>
              <a:t>and Contractors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524000" y="2495550"/>
            <a:ext cx="6400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</a:rPr>
              <a:t>Thank You</a:t>
            </a:r>
            <a:r>
              <a:rPr lang="en-US" sz="4400" b="1" dirty="0" smtClean="0">
                <a:solidFill>
                  <a:schemeClr val="tx2"/>
                </a:solidFill>
              </a:rPr>
              <a:t>!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Stephen P. Kopczynski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Fire Chief/Coordinator of Emergency Management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York County, Virginia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u="sng" dirty="0" smtClean="0"/>
              <a:t>Reported </a:t>
            </a:r>
            <a:r>
              <a:rPr lang="en-US" sz="2200" b="1" u="sng" dirty="0"/>
              <a:t>from Weather Station @ Jamestown/Williamsburg Airport</a:t>
            </a:r>
          </a:p>
          <a:p>
            <a:pPr lvl="1"/>
            <a:r>
              <a:rPr lang="en-US" sz="2000" dirty="0"/>
              <a:t>Temp: 32 degrees</a:t>
            </a:r>
          </a:p>
          <a:p>
            <a:pPr lvl="1"/>
            <a:r>
              <a:rPr lang="en-US" sz="2000" dirty="0"/>
              <a:t>Relative Humidity: 100%</a:t>
            </a:r>
          </a:p>
          <a:p>
            <a:pPr lvl="1"/>
            <a:r>
              <a:rPr lang="en-US" sz="2000" dirty="0"/>
              <a:t>Wind Direction: North</a:t>
            </a:r>
          </a:p>
          <a:p>
            <a:pPr lvl="1"/>
            <a:r>
              <a:rPr lang="en-US" sz="2000" dirty="0"/>
              <a:t>Wind Speed: calm</a:t>
            </a:r>
          </a:p>
          <a:p>
            <a:pPr lvl="1"/>
            <a:r>
              <a:rPr lang="en-US" sz="2000" dirty="0"/>
              <a:t>Visibility: less than 0.25 miles</a:t>
            </a:r>
          </a:p>
          <a:p>
            <a:pPr lvl="1"/>
            <a:r>
              <a:rPr lang="en-US" sz="2000" dirty="0"/>
              <a:t>Cloud Cover: overcast @ 100 feet / freezing fog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0"/>
          <a:stretch/>
        </p:blipFill>
        <p:spPr>
          <a:xfrm>
            <a:off x="6192860" y="1962760"/>
            <a:ext cx="2124567" cy="17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4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I-64 West at Queens Creek Bridge – Under Expansion</a:t>
            </a:r>
            <a:endParaRPr lang="en-US" sz="2400" b="1" u="sng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85950"/>
            <a:ext cx="8077200" cy="25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I-64 West, </a:t>
            </a:r>
          </a:p>
          <a:p>
            <a:pPr marL="0" indent="0">
              <a:buNone/>
            </a:pPr>
            <a:r>
              <a:rPr lang="en-US" sz="2800" dirty="0" smtClean="0"/>
              <a:t>Quarter Mile</a:t>
            </a:r>
          </a:p>
          <a:p>
            <a:pPr marL="0" indent="0">
              <a:buNone/>
            </a:pPr>
            <a:r>
              <a:rPr lang="en-US" sz="2800" dirty="0" smtClean="0"/>
              <a:t>Before 238 exit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624606"/>
              </p:ext>
            </p:extLst>
          </p:nvPr>
        </p:nvGraphicFramePr>
        <p:xfrm>
          <a:off x="3752742" y="1109167"/>
          <a:ext cx="4572000" cy="3214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52742" y="1109167"/>
                        <a:ext cx="4572000" cy="3214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-Point Star 7"/>
          <p:cNvSpPr/>
          <p:nvPr/>
        </p:nvSpPr>
        <p:spPr>
          <a:xfrm>
            <a:off x="4953000" y="2266950"/>
            <a:ext cx="152400" cy="14546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01 Initial Dispatc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5371" y="3028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0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I-64 Queens Creek Bridge – Limited Access</a:t>
            </a:r>
            <a:endParaRPr lang="en-US" sz="2400" b="1" u="sng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33550"/>
            <a:ext cx="3847054" cy="2771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33550"/>
            <a:ext cx="2708547" cy="2775324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6629400" y="2266950"/>
            <a:ext cx="152400" cy="14546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2667000" y="2887365"/>
            <a:ext cx="152400" cy="14546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02 Updat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" y="2034881"/>
            <a:ext cx="609600" cy="609600"/>
          </a:xfrm>
          <a:prstGeom prst="rect">
            <a:avLst/>
          </a:prstGeom>
        </p:spPr>
      </p:pic>
      <p:pic>
        <p:nvPicPr>
          <p:cNvPr id="10" name="03 Updat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849" y="1802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23950"/>
            <a:ext cx="8000999" cy="3352800"/>
          </a:xfrm>
          <a:prstGeom prst="rect">
            <a:avLst/>
          </a:prstGeom>
        </p:spPr>
      </p:pic>
      <p:pic>
        <p:nvPicPr>
          <p:cNvPr id="3" name="05 E5 Upd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" y="1396441"/>
            <a:ext cx="609600" cy="609600"/>
          </a:xfrm>
          <a:prstGeom prst="rect">
            <a:avLst/>
          </a:prstGeom>
        </p:spPr>
      </p:pic>
      <p:pic>
        <p:nvPicPr>
          <p:cNvPr id="7" name="06 OnScene Comma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1396441"/>
            <a:ext cx="609600" cy="609600"/>
          </a:xfrm>
          <a:prstGeom prst="rect">
            <a:avLst/>
          </a:prstGeom>
        </p:spPr>
      </p:pic>
      <p:pic>
        <p:nvPicPr>
          <p:cNvPr id="8" name="07 Request MC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6601" y="1392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</a:rPr>
              <a:t>Commanding The Chaos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Interstate </a:t>
            </a:r>
            <a:r>
              <a:rPr lang="en-US" sz="1800" dirty="0" smtClean="0"/>
              <a:t>64 - Queens </a:t>
            </a:r>
            <a:r>
              <a:rPr lang="en-US" sz="1800" dirty="0"/>
              <a:t>Creek Bridge</a:t>
            </a:r>
          </a:p>
        </p:txBody>
      </p:sp>
      <p:pic>
        <p:nvPicPr>
          <p:cNvPr id="4" name="Picture 6" descr="YCFLS 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1" y="86794"/>
            <a:ext cx="926026" cy="9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Significant </a:t>
            </a:r>
            <a:r>
              <a:rPr lang="en-US" sz="2400" b="1" u="sng" dirty="0"/>
              <a:t>I</a:t>
            </a:r>
            <a:r>
              <a:rPr lang="en-US" sz="2400" b="1" u="sng" dirty="0" smtClean="0"/>
              <a:t>ncident Updates </a:t>
            </a:r>
          </a:p>
          <a:p>
            <a:pPr marL="0" indent="0" algn="ctr">
              <a:buNone/>
            </a:pPr>
            <a:endParaRPr lang="en-US" sz="2400" b="1" u="sng" dirty="0" smtClean="0"/>
          </a:p>
          <a:p>
            <a:r>
              <a:rPr lang="en-US" sz="1600" dirty="0" smtClean="0"/>
              <a:t>07:49 </a:t>
            </a:r>
            <a:r>
              <a:rPr lang="en-US" sz="1600" dirty="0"/>
              <a:t>Call Dispatched</a:t>
            </a:r>
          </a:p>
          <a:p>
            <a:r>
              <a:rPr lang="en-US" sz="1600" dirty="0" smtClean="0"/>
              <a:t>08:00 </a:t>
            </a:r>
            <a:r>
              <a:rPr lang="en-US" sz="1600" dirty="0"/>
              <a:t>First Units on Scene </a:t>
            </a:r>
            <a:r>
              <a:rPr lang="en-US" sz="1600" dirty="0" smtClean="0"/>
              <a:t>E3/R3/L3</a:t>
            </a:r>
            <a:endParaRPr lang="en-US" sz="1600" dirty="0"/>
          </a:p>
          <a:p>
            <a:r>
              <a:rPr lang="en-US" sz="1600" dirty="0"/>
              <a:t>08:00 Command </a:t>
            </a:r>
            <a:r>
              <a:rPr lang="en-US" sz="1600" dirty="0" smtClean="0"/>
              <a:t>Established by L3, Tac3</a:t>
            </a:r>
            <a:endParaRPr lang="en-US" sz="1600" dirty="0"/>
          </a:p>
          <a:p>
            <a:r>
              <a:rPr lang="en-US" sz="1600" dirty="0" smtClean="0"/>
              <a:t>08:04 </a:t>
            </a:r>
            <a:r>
              <a:rPr lang="en-US" sz="1600" dirty="0"/>
              <a:t>Requested MCI Bus (MCI Declaration)</a:t>
            </a:r>
          </a:p>
          <a:p>
            <a:r>
              <a:rPr lang="en-US" sz="1600" dirty="0" smtClean="0"/>
              <a:t>08:24 Additional Accident, Injuries </a:t>
            </a:r>
            <a:r>
              <a:rPr lang="en-US" sz="1600" dirty="0"/>
              <a:t>– I-64 E @ </a:t>
            </a:r>
            <a:r>
              <a:rPr lang="en-US" sz="1600" dirty="0" smtClean="0"/>
              <a:t>MM238, opposite </a:t>
            </a:r>
            <a:r>
              <a:rPr lang="en-US" sz="1600" dirty="0"/>
              <a:t>side of QC Bridge</a:t>
            </a:r>
          </a:p>
          <a:p>
            <a:r>
              <a:rPr lang="en-US" sz="1600" dirty="0"/>
              <a:t>08:25 First </a:t>
            </a:r>
            <a:r>
              <a:rPr lang="en-US" sz="1600" dirty="0" smtClean="0"/>
              <a:t>patients – M3 transported two to RDH</a:t>
            </a:r>
            <a:endParaRPr lang="en-US" sz="1600" dirty="0"/>
          </a:p>
          <a:p>
            <a:r>
              <a:rPr lang="en-US" sz="1600" dirty="0"/>
              <a:t>08:37 North &amp; South Operations Areas Established</a:t>
            </a:r>
          </a:p>
          <a:p>
            <a:r>
              <a:rPr lang="en-US" sz="1600" dirty="0"/>
              <a:t>08:37 YC MCI-3 Bus on Scene </a:t>
            </a:r>
          </a:p>
          <a:p>
            <a:r>
              <a:rPr lang="en-US" sz="1600" dirty="0"/>
              <a:t>08:57 Additional </a:t>
            </a:r>
            <a:r>
              <a:rPr lang="en-US" sz="1600" dirty="0" smtClean="0"/>
              <a:t>Accident,  No Injuries- I-64 E @ MM238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87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Myanmar Text"/>
        <a:ea typeface=""/>
        <a:cs typeface=""/>
      </a:majorFont>
      <a:minorFont>
        <a:latin typeface="Myanm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6773</TotalTime>
  <Words>1862</Words>
  <Application>Microsoft Office PowerPoint</Application>
  <PresentationFormat>On-screen Show (16:9)</PresentationFormat>
  <Paragraphs>279</Paragraphs>
  <Slides>31</Slides>
  <Notes>16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Myanmar Text</vt:lpstr>
      <vt:lpstr>Cambria</vt:lpstr>
      <vt:lpstr>Calibri</vt:lpstr>
      <vt:lpstr>Adobe Heiti Std R</vt:lpstr>
      <vt:lpstr>Narkisim</vt:lpstr>
      <vt:lpstr>Arial</vt:lpstr>
      <vt:lpstr>Office Theme</vt:lpstr>
      <vt:lpstr>PDF</vt:lpstr>
      <vt:lpstr>Commanding The Chaos Interstate 64 Queens Creek Bridge 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  <vt:lpstr>Commanding The Chaos Interstate 64 - Queens Creek Bridge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AVIDMC5</dc:creator>
  <cp:lastModifiedBy>Payne, Tracy</cp:lastModifiedBy>
  <cp:revision>229</cp:revision>
  <cp:lastPrinted>2019-05-03T00:55:20Z</cp:lastPrinted>
  <dcterms:created xsi:type="dcterms:W3CDTF">2017-10-18T17:25:35Z</dcterms:created>
  <dcterms:modified xsi:type="dcterms:W3CDTF">2021-06-18T14:22:59Z</dcterms:modified>
</cp:coreProperties>
</file>