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6"/>
  </p:sldMasterIdLst>
  <p:notesMasterIdLst>
    <p:notesMasterId r:id="rId27"/>
  </p:notesMasterIdLst>
  <p:sldIdLst>
    <p:sldId id="256" r:id="rId7"/>
    <p:sldId id="262" r:id="rId8"/>
    <p:sldId id="309" r:id="rId9"/>
    <p:sldId id="311" r:id="rId10"/>
    <p:sldId id="301" r:id="rId11"/>
    <p:sldId id="265" r:id="rId12"/>
    <p:sldId id="273" r:id="rId13"/>
    <p:sldId id="312" r:id="rId14"/>
    <p:sldId id="314" r:id="rId15"/>
    <p:sldId id="294" r:id="rId16"/>
    <p:sldId id="292" r:id="rId17"/>
    <p:sldId id="284" r:id="rId18"/>
    <p:sldId id="295" r:id="rId19"/>
    <p:sldId id="300" r:id="rId20"/>
    <p:sldId id="302" r:id="rId21"/>
    <p:sldId id="310" r:id="rId22"/>
    <p:sldId id="303" r:id="rId23"/>
    <p:sldId id="305" r:id="rId24"/>
    <p:sldId id="306" r:id="rId25"/>
    <p:sldId id="30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86" autoAdjust="0"/>
  </p:normalViewPr>
  <p:slideViewPr>
    <p:cSldViewPr>
      <p:cViewPr varScale="1">
        <p:scale>
          <a:sx n="61" d="100"/>
          <a:sy n="61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1451C-2C41-4645-BE60-EFBC3AC9D11E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BFCE2-3EC7-453F-B2CB-A12960E93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45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Requested by the Governor of Virginia on October 7, 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Declared on November 2, 2016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IA only at first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Amendment One signed on Nov. 16, 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Added additional IA and PA jurisdictions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BFCE2-3EC7-453F-B2CB-A12960E93A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1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IDA verification team </a:t>
            </a:r>
            <a:r>
              <a:rPr lang="mr-IN" dirty="0" smtClean="0"/>
              <a:t>–</a:t>
            </a:r>
            <a:r>
              <a:rPr lang="en-US" dirty="0" smtClean="0"/>
              <a:t> not enough, logistics, kindergarten issues</a:t>
            </a:r>
          </a:p>
          <a:p>
            <a:pPr lvl="1"/>
            <a:r>
              <a:rPr lang="en-US" dirty="0" smtClean="0"/>
              <a:t>The crazy FEMA form </a:t>
            </a:r>
            <a:r>
              <a:rPr lang="mr-IN" dirty="0" smtClean="0"/>
              <a:t>–</a:t>
            </a:r>
            <a:r>
              <a:rPr lang="en-US" dirty="0" smtClean="0"/>
              <a:t> “how many people don’t you know”</a:t>
            </a:r>
          </a:p>
          <a:p>
            <a:pPr lvl="1"/>
            <a:r>
              <a:rPr lang="en-US" dirty="0" smtClean="0"/>
              <a:t>They took forever to get through neighborhoods </a:t>
            </a:r>
            <a:r>
              <a:rPr lang="mr-IN" dirty="0" smtClean="0"/>
              <a:t>–</a:t>
            </a:r>
            <a:r>
              <a:rPr lang="en-US" dirty="0" smtClean="0"/>
              <a:t> lots of hugs, don’t get out of the car </a:t>
            </a:r>
            <a:r>
              <a:rPr lang="mr-IN" dirty="0" smtClean="0"/>
              <a:t>–</a:t>
            </a:r>
            <a:r>
              <a:rPr lang="en-US" dirty="0" smtClean="0"/>
              <a:t> so what is this actually about?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BFCE2-3EC7-453F-B2CB-A12960E93A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097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Purpose:</a:t>
            </a:r>
          </a:p>
          <a:p>
            <a:r>
              <a:rPr lang="en-US" dirty="0" smtClean="0"/>
              <a:t>To provide a snapshot of  disaster related damages.</a:t>
            </a:r>
          </a:p>
          <a:p>
            <a:r>
              <a:rPr lang="en-US" dirty="0" smtClean="0"/>
              <a:t>To identify the impact, type, and extent of damages due to the disaster.</a:t>
            </a:r>
          </a:p>
          <a:p>
            <a:r>
              <a:rPr lang="en-US" dirty="0" smtClean="0"/>
              <a:t>To respond to and evaluate the need for federal assistance.</a:t>
            </a:r>
          </a:p>
          <a:p>
            <a:r>
              <a:rPr lang="en-US" dirty="0" smtClean="0"/>
              <a:t>To identify staff and funding needs.</a:t>
            </a:r>
          </a:p>
          <a:p>
            <a:r>
              <a:rPr lang="en-US" dirty="0" smtClean="0"/>
              <a:t>To identify immediate needs of the individuals impacted.</a:t>
            </a:r>
          </a:p>
          <a:p>
            <a:endParaRPr lang="en-US" dirty="0" smtClean="0"/>
          </a:p>
          <a:p>
            <a:r>
              <a:rPr lang="en-US" dirty="0" smtClean="0"/>
              <a:t>There are 3 methods of performing PDAs:</a:t>
            </a:r>
          </a:p>
          <a:p>
            <a:pPr lvl="1"/>
            <a:r>
              <a:rPr lang="en-US" dirty="0" smtClean="0"/>
              <a:t>Windshield Surveys (Drive By)</a:t>
            </a:r>
          </a:p>
          <a:p>
            <a:pPr lvl="1"/>
            <a:r>
              <a:rPr lang="en-US" dirty="0" smtClean="0"/>
              <a:t>Door to Door (Walk By)</a:t>
            </a:r>
          </a:p>
          <a:p>
            <a:pPr lvl="1"/>
            <a:r>
              <a:rPr lang="en-US" dirty="0" smtClean="0"/>
              <a:t>Flyover (Fly By)</a:t>
            </a:r>
          </a:p>
          <a:p>
            <a:r>
              <a:rPr lang="en-US" dirty="0" smtClean="0"/>
              <a:t>Methods determined by the State and supported by FEMA and SBA.</a:t>
            </a:r>
          </a:p>
          <a:p>
            <a:r>
              <a:rPr lang="en-US" dirty="0" smtClean="0"/>
              <a:t>Methods can be combined.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6786-8DA9-437F-ABE5-E76C93787F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066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6786-8DA9-437F-ABE5-E76C93787F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154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Rent, repair, replace, transient accommodations, personal property, transportation, funeral, dental, and medical.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Manufactured Housing Units, lease apartments, DHAP, multi family repair program.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Crisis Counseling, Disaster Unemployment Assistance, Disaster Legal Services, Disaster Case Management, Transitional Sheltering Assistance.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96786-8DA9-437F-ABE5-E76C93787F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1412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228600"/>
            <a:ext cx="5386388" cy="40386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25"/>
            <a:ext cx="5486400" cy="4114488"/>
          </a:xfrm>
          <a:noFill/>
        </p:spPr>
        <p:txBody>
          <a:bodyPr/>
          <a:lstStyle/>
          <a:p>
            <a:pPr eaLnBrk="1" hangingPunct="1"/>
            <a:r>
              <a:rPr lang="en-US" altLang="en-US" sz="1800" dirty="0"/>
              <a:t>Review:</a:t>
            </a:r>
          </a:p>
          <a:p>
            <a:pPr eaLnBrk="1" hangingPunct="1"/>
            <a:r>
              <a:rPr lang="en-US" altLang="en-US" sz="1800" dirty="0"/>
              <a:t>Magnitude to area</a:t>
            </a:r>
          </a:p>
          <a:p>
            <a:pPr eaLnBrk="1" hangingPunct="1"/>
            <a:r>
              <a:rPr lang="en-US" altLang="en-US" sz="1800" dirty="0"/>
              <a:t>   What, when, where, infrastructure</a:t>
            </a:r>
          </a:p>
          <a:p>
            <a:pPr eaLnBrk="1" hangingPunct="1"/>
            <a:r>
              <a:rPr lang="en-US" altLang="en-US" sz="1800" dirty="0"/>
              <a:t>Severity</a:t>
            </a:r>
          </a:p>
          <a:p>
            <a:pPr eaLnBrk="1" hangingPunct="1"/>
            <a:r>
              <a:rPr lang="en-US" altLang="en-US" sz="1800" dirty="0"/>
              <a:t>   Impact on potential applicants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$ and unmet needs</a:t>
            </a:r>
          </a:p>
          <a:p>
            <a:pPr eaLnBrk="1" hangingPunct="1"/>
            <a:r>
              <a:rPr lang="en-US" altLang="en-US" sz="1800" dirty="0"/>
              <a:t>    work, repair, replacement, etc.</a:t>
            </a:r>
          </a:p>
          <a:p>
            <a:pPr eaLnBrk="1" hangingPunct="1"/>
            <a:r>
              <a:rPr lang="en-US" altLang="en-US" sz="1800" dirty="0"/>
              <a:t>Using FEMA eligibility</a:t>
            </a:r>
          </a:p>
          <a:p>
            <a:pPr eaLnBrk="1" hangingPunct="1"/>
            <a:r>
              <a:rPr lang="en-US" altLang="en-US" sz="1800" dirty="0"/>
              <a:t>-Restore to pre-disaster condition</a:t>
            </a:r>
          </a:p>
          <a:p>
            <a:pPr eaLnBrk="1" hangingPunct="1"/>
            <a:r>
              <a:rPr lang="en-US" altLang="en-US" sz="1800" dirty="0"/>
              <a:t>- Special considerations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21915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75" y="200025"/>
            <a:ext cx="4498975" cy="33734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899" y="3678836"/>
            <a:ext cx="6638101" cy="5465164"/>
          </a:xfrm>
          <a:noFill/>
        </p:spPr>
        <p:txBody>
          <a:bodyPr/>
          <a:lstStyle/>
          <a:p>
            <a:pPr eaLnBrk="1" hangingPunct="1"/>
            <a:r>
              <a:rPr lang="en-US" altLang="en-US" sz="1800" dirty="0"/>
              <a:t>County/cities first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All entities which met threshold rolled up to state threshold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Was the state threshold met?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If not, but close what is impact?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What else needs to be considered.</a:t>
            </a:r>
          </a:p>
          <a:p>
            <a:pPr eaLnBrk="1" hangingPunct="1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769082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Unique asset to find underserved populations</a:t>
            </a:r>
          </a:p>
          <a:p>
            <a:r>
              <a:rPr lang="en-US" dirty="0" smtClean="0"/>
              <a:t>Can be targeted at specific locations where communications are poor</a:t>
            </a:r>
          </a:p>
          <a:p>
            <a:r>
              <a:rPr lang="en-US" dirty="0" smtClean="0"/>
              <a:t>Invaluable in getting information to support leadership and operational decision making</a:t>
            </a:r>
          </a:p>
          <a:p>
            <a:r>
              <a:rPr lang="en-US" dirty="0" smtClean="0"/>
              <a:t>Catch-all for population not served by any other means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BFCE2-3EC7-453F-B2CB-A12960E93AF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03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72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16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67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50816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38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6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409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075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85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53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10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857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41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37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70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14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46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A690DA-D425-44D2-9660-D24DE120A97A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EA0A6B-3760-4199-946E-C476B691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84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52400"/>
            <a:ext cx="7772400" cy="1905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STORM HAS PASSED…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WHAT???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3124200"/>
            <a:ext cx="9220200" cy="2514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Keldsen (FEMA)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Porner (VDEM)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Erin Sutton (City of Virginia Beach EM)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Jim Redick (City of Norfolk EM)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Robb Braidwood (City of Chesapeake EM)</a:t>
            </a:r>
          </a:p>
          <a:p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A_Summary-Overview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28600"/>
            <a:ext cx="4752000" cy="6149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6477000"/>
          </a:xfrm>
        </p:spPr>
      </p:pic>
    </p:spTree>
    <p:extLst>
      <p:ext uri="{BB962C8B-B14F-4D97-AF65-F5344CB8AC3E}">
        <p14:creationId xmlns:p14="http://schemas.microsoft.com/office/powerpoint/2010/main" xmlns="" val="35228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IA 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Financial Assistance.</a:t>
            </a:r>
          </a:p>
          <a:p>
            <a:r>
              <a:rPr lang="en-US" smtClean="0"/>
              <a:t>Direct Assistance.</a:t>
            </a:r>
          </a:p>
          <a:p>
            <a:r>
              <a:rPr lang="en-US" smtClean="0"/>
              <a:t>Additional IA Programs.</a:t>
            </a:r>
          </a:p>
          <a:p>
            <a:r>
              <a:rPr lang="en-US" smtClean="0"/>
              <a:t>Voluntary Agency Coordination.</a:t>
            </a:r>
          </a:p>
          <a:p>
            <a:r>
              <a:rPr lang="en-US" smtClean="0"/>
              <a:t>Disaster Recovery Centers.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F251-61A3-451B-B523-E3292D2C56F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 descr="C:\Users\dgrecco\AppData\Local\Microsoft\Windows\Temporary Internet Files\Content.Outlook\DI3XNLL3\fema-individual-assistance-pro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32766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6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3338" cy="676881"/>
          </a:xfrm>
        </p:spPr>
        <p:txBody>
          <a:bodyPr/>
          <a:lstStyle/>
          <a:p>
            <a:r>
              <a:rPr lang="en-US" altLang="en-US" dirty="0" smtClean="0"/>
              <a:t>JOINT PDA - PA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1702798"/>
            <a:ext cx="3810000" cy="4481104"/>
          </a:xfrm>
        </p:spPr>
        <p:txBody>
          <a:bodyPr>
            <a:normAutofit/>
          </a:bodyPr>
          <a:lstStyle/>
          <a:p>
            <a:r>
              <a:rPr lang="en-US" altLang="en-US" sz="2200" dirty="0" smtClean="0"/>
              <a:t>Identifies, Describes and Reports:</a:t>
            </a:r>
          </a:p>
          <a:p>
            <a:pPr lvl="1"/>
            <a:r>
              <a:rPr lang="en-US" altLang="en-US" sz="2200" dirty="0" smtClean="0"/>
              <a:t>Impact to public facilities and services</a:t>
            </a:r>
          </a:p>
          <a:p>
            <a:pPr lvl="1"/>
            <a:r>
              <a:rPr lang="en-US" altLang="en-US" sz="2200" dirty="0" smtClean="0"/>
              <a:t>Dollars for repair</a:t>
            </a:r>
          </a:p>
          <a:p>
            <a:pPr lvl="1"/>
            <a:r>
              <a:rPr lang="en-US" altLang="en-US" sz="2200" dirty="0" smtClean="0"/>
              <a:t>Special Considerations</a:t>
            </a:r>
          </a:p>
          <a:p>
            <a:pPr lvl="1"/>
            <a:r>
              <a:rPr lang="en-US" altLang="en-US" sz="2200" dirty="0" smtClean="0"/>
              <a:t>How to Restore to Pre-event condition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371600"/>
            <a:ext cx="4572000" cy="2571750"/>
          </a:xfrm>
          <a:prstGeom prst="rect">
            <a:avLst/>
          </a:prstGeom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1554" y="3947704"/>
            <a:ext cx="4567646" cy="24384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319213"/>
          </a:xfrm>
        </p:spPr>
        <p:txBody>
          <a:bodyPr/>
          <a:lstStyle/>
          <a:p>
            <a:r>
              <a:rPr lang="en-US" altLang="en-US" dirty="0" smtClean="0"/>
              <a:t>PUBLIC ASSISTANCE DECLARATION THRESHOLDS FY2017</a:t>
            </a:r>
          </a:p>
        </p:txBody>
      </p:sp>
      <p:graphicFrame>
        <p:nvGraphicFramePr>
          <p:cNvPr id="15196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6049467"/>
              </p:ext>
            </p:extLst>
          </p:nvPr>
        </p:nvGraphicFramePr>
        <p:xfrm>
          <a:off x="152400" y="1485900"/>
          <a:ext cx="4116388" cy="5181600"/>
        </p:xfrm>
        <a:graphic>
          <a:graphicData uri="http://schemas.openxmlformats.org/drawingml/2006/table">
            <a:tbl>
              <a:tblPr/>
              <a:tblGrid>
                <a:gridCol w="4116388"/>
              </a:tblGrid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2E28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Virginia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2E28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2E28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Impact Indicator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2E28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$ 1.43 per capita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2E28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2E28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 Population (2010)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8,001,024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2E28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2E28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 Threshold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2E28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11,441,464.32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2E28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82" name="Text Box 24"/>
          <p:cNvSpPr txBox="1">
            <a:spLocks noChangeArrowheads="1"/>
          </p:cNvSpPr>
          <p:nvPr/>
        </p:nvSpPr>
        <p:spPr bwMode="auto">
          <a:xfrm>
            <a:off x="4233863" y="1471613"/>
            <a:ext cx="4756150" cy="4813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County</a:t>
            </a:r>
            <a:endParaRPr lang="en-US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endParaRPr lang="en-US" altLang="en-US" sz="120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en-US" sz="2400" b="0" dirty="0"/>
              <a:t>Impact Indicator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en-US" sz="3100" dirty="0"/>
              <a:t>$ 3.61 per capita</a:t>
            </a:r>
            <a:endParaRPr lang="en-US" altLang="en-US" sz="80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endParaRPr lang="en-US" altLang="en-US" sz="80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en-US" sz="2400" b="0" dirty="0"/>
              <a:t>×</a:t>
            </a:r>
            <a:endParaRPr lang="en-US" altLang="en-US" sz="800" b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endParaRPr lang="en-US" altLang="en-US" sz="800" b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en-US" sz="2400" b="0" dirty="0"/>
              <a:t>Accomack County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en-US" sz="3100" dirty="0"/>
              <a:t>33,164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en-US" sz="3100" dirty="0"/>
              <a:t>=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en-US" sz="2400" b="0" dirty="0"/>
              <a:t>County Threshold</a:t>
            </a:r>
            <a:endParaRPr lang="en-US" altLang="en-US" sz="3100" b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en-US" sz="3100" b="0" dirty="0"/>
              <a:t>$119,722.04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29282"/>
          </a:xfrm>
        </p:spPr>
        <p:txBody>
          <a:bodyPr/>
          <a:lstStyle/>
          <a:p>
            <a:r>
              <a:rPr lang="en-US" dirty="0" smtClean="0"/>
              <a:t>Disaster Recovery Centers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sz="quarter" idx="13"/>
          </p:nvPr>
        </p:nvSpPr>
        <p:spPr>
          <a:xfrm>
            <a:off x="685330" y="1524001"/>
            <a:ext cx="777287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Square foot requirements</a:t>
            </a:r>
          </a:p>
          <a:p>
            <a:r>
              <a:rPr lang="en-US" dirty="0" smtClean="0"/>
              <a:t>Proximity to affected population</a:t>
            </a:r>
          </a:p>
          <a:p>
            <a:r>
              <a:rPr lang="en-US" dirty="0" smtClean="0"/>
              <a:t>Environmental and historical preservation</a:t>
            </a:r>
          </a:p>
          <a:p>
            <a:r>
              <a:rPr lang="en-US" dirty="0" smtClean="0"/>
              <a:t>Equal rights and accessibility</a:t>
            </a:r>
          </a:p>
          <a:p>
            <a:r>
              <a:rPr lang="en-US" dirty="0" smtClean="0"/>
              <a:t>Logistics</a:t>
            </a:r>
          </a:p>
          <a:p>
            <a:r>
              <a:rPr lang="en-US" dirty="0" smtClean="0"/>
              <a:t>DIA 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IT</a:t>
            </a:r>
          </a:p>
          <a:p>
            <a:r>
              <a:rPr lang="en-US" dirty="0" smtClean="0"/>
              <a:t>Safety Officer</a:t>
            </a:r>
          </a:p>
        </p:txBody>
      </p:sp>
      <p:pic>
        <p:nvPicPr>
          <p:cNvPr id="6" name="Picture 5" descr="61972_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3581400"/>
            <a:ext cx="4721352" cy="26695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1"/>
            <a:ext cx="6857998" cy="9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4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210282"/>
          </a:xfrm>
        </p:spPr>
        <p:txBody>
          <a:bodyPr/>
          <a:lstStyle/>
          <a:p>
            <a:r>
              <a:rPr lang="en-US" dirty="0" smtClean="0"/>
              <a:t>Disaster Support Assistance Teams (DSA)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81201"/>
            <a:ext cx="4191470" cy="4343400"/>
          </a:xfrm>
        </p:spPr>
        <p:txBody>
          <a:bodyPr/>
          <a:lstStyle/>
          <a:p>
            <a:r>
              <a:rPr lang="en-US" dirty="0" smtClean="0"/>
              <a:t>Essential Functions of DSA</a:t>
            </a:r>
          </a:p>
          <a:p>
            <a:pPr lvl="1"/>
            <a:r>
              <a:rPr lang="en-US" dirty="0" smtClean="0"/>
              <a:t>Assess, Inform and Report (AIR)</a:t>
            </a:r>
          </a:p>
          <a:p>
            <a:pPr lvl="1"/>
            <a:r>
              <a:rPr lang="en-US" dirty="0" smtClean="0"/>
              <a:t>On-site Registration Intake</a:t>
            </a:r>
          </a:p>
          <a:p>
            <a:pPr lvl="1"/>
            <a:r>
              <a:rPr lang="en-US" dirty="0" smtClean="0"/>
              <a:t>Case Status Updates and Inquiries</a:t>
            </a:r>
          </a:p>
          <a:p>
            <a:pPr lvl="1"/>
            <a:r>
              <a:rPr lang="en-US" dirty="0" smtClean="0"/>
              <a:t>Survivor Needs Assessment</a:t>
            </a:r>
          </a:p>
          <a:p>
            <a:pPr lvl="1"/>
            <a:r>
              <a:rPr lang="en-US" dirty="0" smtClean="0"/>
              <a:t>Referral to Whole Community Partners</a:t>
            </a:r>
          </a:p>
        </p:txBody>
      </p:sp>
      <p:pic>
        <p:nvPicPr>
          <p:cNvPr id="1026" name="Picture 2" descr="Image result for fema disaster survivor assistance tea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794916" cy="266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103" y="304800"/>
            <a:ext cx="7391868" cy="1596177"/>
          </a:xfrm>
        </p:spPr>
        <p:txBody>
          <a:bodyPr/>
          <a:lstStyle/>
          <a:p>
            <a:r>
              <a:rPr lang="en-US" dirty="0"/>
              <a:t>Our Message, their message, </a:t>
            </a:r>
            <a:r>
              <a:rPr lang="en-US" dirty="0" smtClean="0"/>
              <a:t>same </a:t>
            </a:r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00976"/>
            <a:ext cx="4267670" cy="4423623"/>
          </a:xfrm>
        </p:spPr>
        <p:txBody>
          <a:bodyPr/>
          <a:lstStyle/>
          <a:p>
            <a:r>
              <a:rPr lang="en-US" dirty="0" smtClean="0"/>
              <a:t>Rumor Control</a:t>
            </a:r>
          </a:p>
          <a:p>
            <a:r>
              <a:rPr lang="en-US" dirty="0" smtClean="0"/>
              <a:t>Stay in front of the message </a:t>
            </a:r>
          </a:p>
          <a:p>
            <a:r>
              <a:rPr lang="en-US" dirty="0" smtClean="0"/>
              <a:t>The challenges with social media</a:t>
            </a:r>
          </a:p>
          <a:p>
            <a:r>
              <a:rPr lang="en-US" dirty="0" smtClean="0"/>
              <a:t>Underserved populations, and how to reach them. </a:t>
            </a:r>
          </a:p>
          <a:p>
            <a:r>
              <a:rPr lang="en-US" dirty="0" smtClean="0"/>
              <a:t>“Whole community”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067" y="1900976"/>
            <a:ext cx="40005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8189"/>
            <a:ext cx="7773338" cy="981682"/>
          </a:xfrm>
        </p:spPr>
        <p:txBody>
          <a:bodyPr/>
          <a:lstStyle/>
          <a:p>
            <a:r>
              <a:rPr lang="en-US" dirty="0" smtClean="0"/>
              <a:t>Data, DATA Everywhere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9878" y="1916766"/>
            <a:ext cx="4191470" cy="42671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you need to know</a:t>
            </a:r>
          </a:p>
          <a:p>
            <a:r>
              <a:rPr lang="en-US" sz="2400" dirty="0" smtClean="0"/>
              <a:t>Critical versus noise</a:t>
            </a:r>
          </a:p>
          <a:p>
            <a:r>
              <a:rPr lang="en-US" sz="2400" dirty="0" smtClean="0"/>
              <a:t>Share and share alike (i.e. we always want more, but we’re unwilling to share it)</a:t>
            </a:r>
          </a:p>
          <a:p>
            <a:r>
              <a:rPr lang="en-US" sz="2400" dirty="0" smtClean="0"/>
              <a:t>PII pitfalls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362200"/>
            <a:ext cx="1329599" cy="1160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1486" y="1336477"/>
            <a:ext cx="1487430" cy="1750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8369" y="3551855"/>
            <a:ext cx="3290983" cy="997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9914" y="1558367"/>
            <a:ext cx="2142724" cy="1093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60772" y="4941079"/>
            <a:ext cx="3686175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3338" cy="914400"/>
          </a:xfrm>
        </p:spPr>
        <p:txBody>
          <a:bodyPr/>
          <a:lstStyle/>
          <a:p>
            <a:r>
              <a:rPr lang="en-US" smtClean="0"/>
              <a:t>Disaster Declaration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8340725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85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tthew_resize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3338" cy="1596177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Questions?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– By the Numbers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267" y="2057400"/>
            <a:ext cx="8459467" cy="304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2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0548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524001"/>
            <a:ext cx="3829520" cy="4876799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Damage Assessment</a:t>
            </a:r>
          </a:p>
          <a:p>
            <a:pPr lvl="1"/>
            <a:r>
              <a:rPr lang="en-US" smtClean="0"/>
              <a:t>IDA</a:t>
            </a:r>
          </a:p>
          <a:p>
            <a:pPr lvl="1"/>
            <a:r>
              <a:rPr lang="en-US" smtClean="0"/>
              <a:t>PDA</a:t>
            </a:r>
          </a:p>
          <a:p>
            <a:r>
              <a:rPr lang="en-US" smtClean="0"/>
              <a:t>Federal Assistance</a:t>
            </a:r>
          </a:p>
          <a:p>
            <a:pPr lvl="1"/>
            <a:r>
              <a:rPr lang="en-US" smtClean="0"/>
              <a:t>Individual</a:t>
            </a:r>
          </a:p>
          <a:p>
            <a:pPr lvl="1"/>
            <a:r>
              <a:rPr lang="en-US" smtClean="0"/>
              <a:t>Public</a:t>
            </a:r>
          </a:p>
          <a:p>
            <a:r>
              <a:rPr lang="en-US" smtClean="0"/>
              <a:t>Disaster Recovery Centers</a:t>
            </a:r>
          </a:p>
          <a:p>
            <a:r>
              <a:rPr lang="en-US" smtClean="0"/>
              <a:t>Disaster Survivor Assistance Teams</a:t>
            </a:r>
          </a:p>
          <a:p>
            <a:r>
              <a:rPr lang="en-US" smtClean="0"/>
              <a:t>Public Messaging</a:t>
            </a:r>
          </a:p>
          <a:p>
            <a:r>
              <a:rPr lang="en-US" smtClean="0"/>
              <a:t>Data</a:t>
            </a:r>
          </a:p>
          <a:p>
            <a:r>
              <a:rPr lang="en-US" smtClean="0"/>
              <a:t>Lessons Learned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850" y="1752600"/>
            <a:ext cx="4406901" cy="3305175"/>
          </a:xfrm>
        </p:spPr>
      </p:pic>
    </p:spTree>
    <p:extLst>
      <p:ext uri="{BB962C8B-B14F-4D97-AF65-F5344CB8AC3E}">
        <p14:creationId xmlns:p14="http://schemas.microsoft.com/office/powerpoint/2010/main" xmlns="" val="30397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81682"/>
          </a:xfrm>
        </p:spPr>
        <p:txBody>
          <a:bodyPr/>
          <a:lstStyle/>
          <a:p>
            <a:r>
              <a:rPr lang="en-US" dirty="0" smtClean="0"/>
              <a:t>Initial Damage Assessment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330" y="1600201"/>
            <a:ext cx="7772870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Key Items</a:t>
            </a:r>
          </a:p>
          <a:p>
            <a:pPr lvl="1"/>
            <a:r>
              <a:rPr lang="en-US" dirty="0" smtClean="0"/>
              <a:t>Local jurisdiction Internal issues</a:t>
            </a:r>
          </a:p>
          <a:p>
            <a:pPr lvl="1"/>
            <a:r>
              <a:rPr lang="en-US" dirty="0" smtClean="0"/>
              <a:t>Crisis Track and Maps</a:t>
            </a:r>
          </a:p>
          <a:p>
            <a:pPr lvl="1"/>
            <a:r>
              <a:rPr lang="en-US" dirty="0" smtClean="0"/>
              <a:t>State and Locals Timeline</a:t>
            </a:r>
            <a:endParaRPr lang="en-US" dirty="0"/>
          </a:p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Challenges</a:t>
            </a:r>
          </a:p>
          <a:p>
            <a:r>
              <a:rPr lang="en-US" dirty="0" smtClean="0"/>
              <a:t>Federal </a:t>
            </a:r>
          </a:p>
          <a:p>
            <a:pPr lvl="1"/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Challenges</a:t>
            </a:r>
          </a:p>
          <a:p>
            <a:pPr lvl="1"/>
            <a:endParaRPr lang="en-US" dirty="0"/>
          </a:p>
        </p:txBody>
      </p:sp>
      <p:pic>
        <p:nvPicPr>
          <p:cNvPr id="4" name="Picture 3" descr="neighborhood floo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765" y="3429000"/>
            <a:ext cx="4391246" cy="2860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57882"/>
          </a:xfrm>
        </p:spPr>
        <p:txBody>
          <a:bodyPr/>
          <a:lstStyle/>
          <a:p>
            <a:r>
              <a:rPr lang="en-US" dirty="0" smtClean="0"/>
              <a:t>Preliminary Damage Assessment</a:t>
            </a:r>
            <a:endParaRPr lang="en-US" dirty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13"/>
          </p:nvPr>
        </p:nvSpPr>
        <p:spPr>
          <a:xfrm>
            <a:off x="383669" y="1600200"/>
            <a:ext cx="4131181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Key Items</a:t>
            </a:r>
          </a:p>
          <a:p>
            <a:pPr lvl="1"/>
            <a:r>
              <a:rPr lang="en-US" dirty="0" smtClean="0"/>
              <a:t>Local jurisdiction Internal issues</a:t>
            </a:r>
          </a:p>
          <a:p>
            <a:pPr lvl="1"/>
            <a:r>
              <a:rPr lang="en-US" dirty="0" smtClean="0"/>
              <a:t>Crisis Track and Maps</a:t>
            </a:r>
          </a:p>
          <a:p>
            <a:pPr lvl="1"/>
            <a:r>
              <a:rPr lang="en-US" dirty="0" smtClean="0"/>
              <a:t>State and Locals Timeline</a:t>
            </a:r>
            <a:endParaRPr lang="en-US" dirty="0"/>
          </a:p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Challenges</a:t>
            </a:r>
          </a:p>
          <a:p>
            <a:r>
              <a:rPr lang="en-US" dirty="0" smtClean="0"/>
              <a:t>Federal </a:t>
            </a:r>
          </a:p>
          <a:p>
            <a:pPr lvl="1"/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Challenges</a:t>
            </a:r>
          </a:p>
          <a:p>
            <a:r>
              <a:rPr lang="en-US" dirty="0"/>
              <a:t>PDA Narrative Report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2761" y="1557326"/>
            <a:ext cx="2957572" cy="39434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F251-61A3-451B-B523-E3292D2C56F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7" name="Picture 2" descr="C:\Users\dgrecco\AppData\Local\Microsoft\Windows\Temporary Internet Files\Content.Outlook\DI3XNLL3\449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174" y="3731241"/>
            <a:ext cx="3197263" cy="24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25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29282"/>
          </a:xfrm>
        </p:spPr>
        <p:txBody>
          <a:bodyPr/>
          <a:lstStyle/>
          <a:p>
            <a:r>
              <a:rPr lang="en-US" dirty="0" smtClean="0"/>
              <a:t>IA PDA Team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524000"/>
            <a:ext cx="3962870" cy="4876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Main PDA members include:</a:t>
            </a:r>
          </a:p>
          <a:p>
            <a:pPr lvl="1"/>
            <a:r>
              <a:rPr lang="en-US" dirty="0" smtClean="0"/>
              <a:t>Local Government </a:t>
            </a:r>
          </a:p>
          <a:p>
            <a:pPr lvl="1"/>
            <a:r>
              <a:rPr lang="en-US" dirty="0" smtClean="0"/>
              <a:t>State Government </a:t>
            </a:r>
          </a:p>
          <a:p>
            <a:pPr lvl="1"/>
            <a:r>
              <a:rPr lang="en-US" dirty="0" smtClean="0"/>
              <a:t>SBA</a:t>
            </a:r>
          </a:p>
          <a:p>
            <a:pPr lvl="1"/>
            <a:r>
              <a:rPr lang="en-US" dirty="0" smtClean="0"/>
              <a:t>FEMA PDA Specialist</a:t>
            </a:r>
          </a:p>
          <a:p>
            <a:r>
              <a:rPr lang="en-US" dirty="0" smtClean="0"/>
              <a:t>Other members may include (as required):</a:t>
            </a:r>
          </a:p>
          <a:p>
            <a:pPr lvl="1"/>
            <a:r>
              <a:rPr lang="en-US" dirty="0" smtClean="0"/>
              <a:t>External Affairs</a:t>
            </a:r>
          </a:p>
          <a:p>
            <a:pPr lvl="1"/>
            <a:r>
              <a:rPr lang="en-US" dirty="0" smtClean="0"/>
              <a:t>Congressional Affairs</a:t>
            </a:r>
          </a:p>
          <a:p>
            <a:pPr lvl="1"/>
            <a:r>
              <a:rPr lang="en-US" dirty="0" smtClean="0"/>
              <a:t>Disaster Survivor Assistance Teams</a:t>
            </a:r>
          </a:p>
          <a:p>
            <a:pPr lvl="1"/>
            <a:r>
              <a:rPr lang="en-US" dirty="0" smtClean="0"/>
              <a:t>Voluntary Agency Liaison</a:t>
            </a:r>
          </a:p>
          <a:p>
            <a:pPr lvl="1"/>
            <a:r>
              <a:rPr lang="en-US" dirty="0" smtClean="0"/>
              <a:t>Disability Integrations Specialist</a:t>
            </a:r>
          </a:p>
          <a:p>
            <a:pPr lvl="1"/>
            <a:r>
              <a:rPr lang="en-US" dirty="0" smtClean="0"/>
              <a:t>Mitigation/EHP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F251-61A3-451B-B523-E3292D2C56F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0478" y="1577978"/>
            <a:ext cx="3228974" cy="43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0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81682"/>
          </a:xfrm>
        </p:spPr>
        <p:txBody>
          <a:bodyPr/>
          <a:lstStyle/>
          <a:p>
            <a:r>
              <a:rPr lang="en-US" dirty="0" smtClean="0"/>
              <a:t>Damage Assessment Matrix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685330" y="1905000"/>
            <a:ext cx="7772870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Affected - Residences with minimal damage to the exterior and/or contents of the home</a:t>
            </a:r>
          </a:p>
          <a:p>
            <a:pPr lvl="1"/>
            <a:r>
              <a:rPr lang="en-US" b="1" dirty="0" smtClean="0"/>
              <a:t>Any water line in the crawl space or basement when essential living space or mechanical components are not damaged or submerged</a:t>
            </a:r>
            <a:r>
              <a:rPr lang="en-US" dirty="0" smtClean="0"/>
              <a:t>.</a:t>
            </a:r>
          </a:p>
          <a:p>
            <a:r>
              <a:rPr lang="en-US" dirty="0"/>
              <a:t>Minor - Encompasses a wide range of damage that does not affect the structural integrity of the residence</a:t>
            </a:r>
          </a:p>
          <a:p>
            <a:pPr lvl="1"/>
            <a:r>
              <a:rPr lang="en-US" b="1" u="sng" dirty="0" smtClean="0"/>
              <a:t>Water </a:t>
            </a:r>
            <a:r>
              <a:rPr lang="en-US" b="1" u="sng" dirty="0"/>
              <a:t>line up to 18 inches in an essential living </a:t>
            </a:r>
            <a:r>
              <a:rPr lang="en-US" b="1" u="sng" dirty="0" smtClean="0"/>
              <a:t>space</a:t>
            </a:r>
          </a:p>
          <a:p>
            <a:pPr lvl="1"/>
            <a:r>
              <a:rPr lang="en-US" dirty="0"/>
              <a:t>Damage to mechanical </a:t>
            </a:r>
            <a:r>
              <a:rPr lang="en-US" dirty="0" smtClean="0"/>
              <a:t>components</a:t>
            </a:r>
          </a:p>
          <a:p>
            <a:pPr lvl="1"/>
            <a:endParaRPr lang="en-US" b="1" u="sng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59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29282"/>
          </a:xfrm>
        </p:spPr>
        <p:txBody>
          <a:bodyPr/>
          <a:lstStyle/>
          <a:p>
            <a:r>
              <a:rPr lang="en-US" dirty="0" smtClean="0"/>
              <a:t>Damage Assessment Matrix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685330" y="1600200"/>
            <a:ext cx="7772870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Major - A residence may be categorized as having major damage when it has sustained significant structural damage and requires extensive repairs</a:t>
            </a:r>
          </a:p>
          <a:p>
            <a:pPr lvl="1"/>
            <a:r>
              <a:rPr lang="en-US" b="1" dirty="0" smtClean="0"/>
              <a:t>Water line above 18 inches in an essential living space, a water line above the electrical outlets, or a waterline on the first floor of a residence when basement is completely full</a:t>
            </a:r>
          </a:p>
          <a:p>
            <a:r>
              <a:rPr lang="en-US" dirty="0"/>
              <a:t>Destroyed -Residence is a total loss or damaged to such an extent that a repair is not feasible</a:t>
            </a:r>
          </a:p>
          <a:p>
            <a:pPr lvl="1"/>
            <a:r>
              <a:rPr lang="en-US" b="1" dirty="0" smtClean="0"/>
              <a:t>Complete </a:t>
            </a:r>
            <a:r>
              <a:rPr lang="en-US" b="1" dirty="0"/>
              <a:t>failure of two or more major structural components </a:t>
            </a:r>
            <a:r>
              <a:rPr lang="en-US" dirty="0"/>
              <a:t>(e.g. collapse of basement walls, foundation, walls, or roof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07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7CEBB61-9A33-451D-8D36-776316D09E4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BBD38CC-76C6-41B0-AC2E-8578A86EBA3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5114A2F-0D38-4250-9ED2-FA5D800845A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7D1027F-77FF-47AB-9F3D-E84571E4C03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06C6ECD-FFE3-4533-854A-1A35B37EBBF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366</TotalTime>
  <Words>909</Words>
  <Application>Microsoft Office PowerPoint</Application>
  <PresentationFormat>On-screen Show (4:3)</PresentationFormat>
  <Paragraphs>190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Droplet</vt:lpstr>
      <vt:lpstr>The STORM HAS PASSED… NOW WHAT???</vt:lpstr>
      <vt:lpstr>Disaster Declaration</vt:lpstr>
      <vt:lpstr>Matthew – By the Numbers</vt:lpstr>
      <vt:lpstr>Agenda</vt:lpstr>
      <vt:lpstr>Initial Damage Assessment </vt:lpstr>
      <vt:lpstr>Preliminary Damage Assessment</vt:lpstr>
      <vt:lpstr>IA PDA Team Structure</vt:lpstr>
      <vt:lpstr>Damage Assessment Matrix</vt:lpstr>
      <vt:lpstr>Damage Assessment Matrix</vt:lpstr>
      <vt:lpstr>Slide 10</vt:lpstr>
      <vt:lpstr>Slide 11</vt:lpstr>
      <vt:lpstr>IA Program Overview</vt:lpstr>
      <vt:lpstr>JOINT PDA - PA</vt:lpstr>
      <vt:lpstr>PUBLIC ASSISTANCE DECLARATION THRESHOLDS FY2017</vt:lpstr>
      <vt:lpstr>Disaster Recovery Centers</vt:lpstr>
      <vt:lpstr>Slide 16</vt:lpstr>
      <vt:lpstr>Disaster Support Assistance Teams (DSA)</vt:lpstr>
      <vt:lpstr>Our Message, their message, same message</vt:lpstr>
      <vt:lpstr>Data, DATA Everywhere </vt:lpstr>
      <vt:lpstr>Questions?</vt:lpstr>
    </vt:vector>
  </TitlesOfParts>
  <Company>Virginia IT Infrastructure Partnership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Hurricane Matthew Lessons Learned</dc:title>
  <dc:creator>eporner</dc:creator>
  <cp:lastModifiedBy>eporner</cp:lastModifiedBy>
  <cp:revision>39</cp:revision>
  <dcterms:created xsi:type="dcterms:W3CDTF">2017-03-14T13:39:54Z</dcterms:created>
  <dcterms:modified xsi:type="dcterms:W3CDTF">2017-03-23T16:51:45Z</dcterms:modified>
</cp:coreProperties>
</file>