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5"/>
  </p:notesMasterIdLst>
  <p:handoutMasterIdLst>
    <p:handoutMasterId r:id="rId16"/>
  </p:handoutMasterIdLst>
  <p:sldIdLst>
    <p:sldId id="256" r:id="rId2"/>
    <p:sldId id="258" r:id="rId3"/>
    <p:sldId id="257" r:id="rId4"/>
    <p:sldId id="260" r:id="rId5"/>
    <p:sldId id="259" r:id="rId6"/>
    <p:sldId id="266" r:id="rId7"/>
    <p:sldId id="261" r:id="rId8"/>
    <p:sldId id="262" r:id="rId9"/>
    <p:sldId id="263" r:id="rId10"/>
    <p:sldId id="264" r:id="rId11"/>
    <p:sldId id="265"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24" autoAdjust="0"/>
  </p:normalViewPr>
  <p:slideViewPr>
    <p:cSldViewPr>
      <p:cViewPr>
        <p:scale>
          <a:sx n="100" d="100"/>
          <a:sy n="100" d="100"/>
        </p:scale>
        <p:origin x="-1848" y="-72"/>
      </p:cViewPr>
      <p:guideLst>
        <p:guide orient="horz" pos="2160"/>
        <p:guide pos="2880"/>
      </p:guideLst>
    </p:cSldViewPr>
  </p:slideViewPr>
  <p:notesTextViewPr>
    <p:cViewPr>
      <p:scale>
        <a:sx n="75" d="100"/>
        <a:sy n="75"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F87539-262C-4914-ABAB-BB3DB77792DE}" type="datetimeFigureOut">
              <a:rPr lang="en-US" smtClean="0"/>
              <a:pPr/>
              <a:t>3/22/17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1AD754-34D7-48C5-9C3F-0E241F46F168}" type="slidenum">
              <a:rPr lang="en-US" smtClean="0"/>
              <a:pPr/>
              <a:t>‹#›</a:t>
            </a:fld>
            <a:endParaRPr lang="en-US" dirty="0"/>
          </a:p>
        </p:txBody>
      </p:sp>
    </p:spTree>
    <p:extLst>
      <p:ext uri="{BB962C8B-B14F-4D97-AF65-F5344CB8AC3E}">
        <p14:creationId xmlns:p14="http://schemas.microsoft.com/office/powerpoint/2010/main" val="25574370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790053-DB71-4BE9-B893-CF6F944F696B}" type="datetimeFigureOut">
              <a:rPr lang="en-US" smtClean="0"/>
              <a:pPr/>
              <a:t>3/22/17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80CD95-0FF8-44CD-BE73-D1009F26E50F}" type="slidenum">
              <a:rPr lang="en-US" smtClean="0"/>
              <a:pPr/>
              <a:t>‹#›</a:t>
            </a:fld>
            <a:endParaRPr lang="en-US" dirty="0"/>
          </a:p>
        </p:txBody>
      </p:sp>
    </p:spTree>
    <p:extLst>
      <p:ext uri="{BB962C8B-B14F-4D97-AF65-F5344CB8AC3E}">
        <p14:creationId xmlns:p14="http://schemas.microsoft.com/office/powerpoint/2010/main" val="703496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1</a:t>
            </a:fld>
            <a:endParaRPr lang="en-US" dirty="0"/>
          </a:p>
        </p:txBody>
      </p:sp>
    </p:spTree>
    <p:extLst>
      <p:ext uri="{BB962C8B-B14F-4D97-AF65-F5344CB8AC3E}">
        <p14:creationId xmlns:p14="http://schemas.microsoft.com/office/powerpoint/2010/main" val="300011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Plans</a:t>
            </a:r>
            <a:r>
              <a:rPr lang="en-US" sz="1400" baseline="0" dirty="0" smtClean="0"/>
              <a:t> for 2012… </a:t>
            </a:r>
          </a:p>
          <a:p>
            <a:pPr marL="342900" indent="-342900">
              <a:buFont typeface="+mj-lt"/>
              <a:buAutoNum type="arabicPeriod"/>
            </a:pPr>
            <a:r>
              <a:rPr lang="en-US" sz="1400" baseline="0" dirty="0" smtClean="0"/>
              <a:t>Add an additional 3 Accredited Sites </a:t>
            </a:r>
          </a:p>
          <a:p>
            <a:pPr marL="342900" indent="-342900">
              <a:buFont typeface="+mj-lt"/>
              <a:buAutoNum type="arabicPeriod"/>
            </a:pPr>
            <a:r>
              <a:rPr lang="en-US" sz="1400" baseline="0" dirty="0" smtClean="0"/>
              <a:t>Become a member of 5 state VOADS so are eligible for NVOAD</a:t>
            </a:r>
          </a:p>
          <a:p>
            <a:pPr marL="342900" indent="-342900">
              <a:buFont typeface="+mj-lt"/>
              <a:buAutoNum type="arabicPeriod"/>
            </a:pPr>
            <a:r>
              <a:rPr lang="en-US" sz="1400" baseline="0" dirty="0" smtClean="0"/>
              <a:t>Team Leader Development program is a way to build capacity in order to respond to multiple incidents or sites </a:t>
            </a:r>
          </a:p>
          <a:p>
            <a:pPr marL="342900" indent="-342900">
              <a:buFont typeface="+mj-lt"/>
              <a:buAutoNum type="arabicPeriod"/>
            </a:pPr>
            <a:r>
              <a:rPr lang="en-US" sz="1400" baseline="0" dirty="0" smtClean="0"/>
              <a:t>Many of our Accredited Sites offer Field Traumatology and Compassion Fatigue trainings (faculty from other sites… Dan and Mary, for instance… can travel to train in your area if you don’t have a local site who can do it for you)  </a:t>
            </a:r>
          </a:p>
          <a:p>
            <a:pPr marL="342900" indent="-342900">
              <a:buFont typeface="+mj-lt"/>
              <a:buAutoNum type="arabicPeriod"/>
            </a:pPr>
            <a:r>
              <a:rPr lang="en-US" sz="1400" baseline="0" dirty="0" smtClean="0"/>
              <a:t>New Professional Certification Level … Master Traumatologist… would recognize those who have advanced skills and experience in Disaster Traumatology work  </a:t>
            </a:r>
          </a:p>
          <a:p>
            <a:pPr marL="342900" indent="-342900">
              <a:buFont typeface="+mj-lt"/>
              <a:buAutoNum type="arabicPeriod"/>
            </a:pPr>
            <a:r>
              <a:rPr lang="en-US" sz="1400" baseline="0" dirty="0" smtClean="0"/>
              <a:t>Funding is always an issue for a Volunteer Non Profit like ours… looking for ways to have partnerships, MOU’s etc. with other organizations to help create stable funding.  Would love to collaborate on a grant project or a giving project.    </a:t>
            </a:r>
            <a:endParaRPr lang="en-US" sz="1400"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11</a:t>
            </a:fld>
            <a:endParaRPr lang="en-US" dirty="0"/>
          </a:p>
        </p:txBody>
      </p:sp>
    </p:spTree>
    <p:extLst>
      <p:ext uri="{BB962C8B-B14F-4D97-AF65-F5344CB8AC3E}">
        <p14:creationId xmlns:p14="http://schemas.microsoft.com/office/powerpoint/2010/main" val="3842372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working to make GC more</a:t>
            </a:r>
            <a:r>
              <a:rPr lang="en-US" baseline="0" dirty="0" smtClean="0"/>
              <a:t> visible to more organizations such as those involved in VOADS.  And we would like to enter into agreements PRIOR to events so we cut the response time for us to be in place to assist when the need it there.</a:t>
            </a:r>
          </a:p>
          <a:p>
            <a:endParaRPr lang="en-US" baseline="0" dirty="0" smtClean="0"/>
          </a:p>
          <a:p>
            <a:r>
              <a:rPr lang="en-US" baseline="0" dirty="0" smtClean="0"/>
              <a:t>www.greencross.org.... Not .com    (greencross.com is Medical Marijuana!)  Not a recommended coping strategy for most!  </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12</a:t>
            </a:fld>
            <a:endParaRPr lang="en-US" dirty="0"/>
          </a:p>
        </p:txBody>
      </p:sp>
    </p:spTree>
    <p:extLst>
      <p:ext uri="{BB962C8B-B14F-4D97-AF65-F5344CB8AC3E}">
        <p14:creationId xmlns:p14="http://schemas.microsoft.com/office/powerpoint/2010/main" val="3048495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a:t>
            </a:r>
            <a:r>
              <a:rPr lang="en-US" baseline="0" dirty="0" smtClean="0"/>
              <a:t> slide for you to personalize as the local VOAD contact. </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13</a:t>
            </a:fld>
            <a:endParaRPr lang="en-US" dirty="0"/>
          </a:p>
        </p:txBody>
      </p:sp>
    </p:spTree>
    <p:extLst>
      <p:ext uri="{BB962C8B-B14F-4D97-AF65-F5344CB8AC3E}">
        <p14:creationId xmlns:p14="http://schemas.microsoft.com/office/powerpoint/2010/main" val="4205723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therapists, CISM trained specialists,</a:t>
            </a:r>
            <a:r>
              <a:rPr lang="en-US" baseline="0" dirty="0" smtClean="0"/>
              <a:t> Counselors and others converged on Oklahoma City to help.  It became obvious that there was no consistency in training, titles or credentials….or skills.   Green Cross grew out of conversation between the heads of several agencies that there was need to “qualify” those who wanted to help, that there should be standards of curriculum and certifications and that those helping should commit to healthy Standards of Self Care in order to protect themselves and the vulnerable they are working with.  Another vital component was to be able to provide qualified faculty and locations for curriculums that met the academic criteria to be taught and that highest quality be assured through an independent credentialing oversight group.  It was also imperative that not only mental health professionals be trained and  held to certain skills levels but that lay people also be encouraged to become skilled trained.  </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2</a:t>
            </a:fld>
            <a:endParaRPr lang="en-US" dirty="0"/>
          </a:p>
        </p:txBody>
      </p:sp>
    </p:spTree>
    <p:extLst>
      <p:ext uri="{BB962C8B-B14F-4D97-AF65-F5344CB8AC3E}">
        <p14:creationId xmlns:p14="http://schemas.microsoft.com/office/powerpoint/2010/main" val="278345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missions…</a:t>
            </a:r>
          </a:p>
          <a:p>
            <a:r>
              <a:rPr lang="en-US" dirty="0" smtClean="0"/>
              <a:t> </a:t>
            </a:r>
          </a:p>
          <a:p>
            <a:pPr marL="228600" indent="-228600">
              <a:buAutoNum type="arabicPeriod"/>
            </a:pPr>
            <a:r>
              <a:rPr lang="en-US" dirty="0" smtClean="0"/>
              <a:t>Create</a:t>
            </a:r>
            <a:r>
              <a:rPr lang="en-US" baseline="0" dirty="0" smtClean="0"/>
              <a:t> and hold high curriculum standards for certifications that include skills to work with disaster related trauma and has a specific Standard of Self Care for certificate holders. (this Standard of Self Care is being used in vocations such as Nursing, Counseling, Researchers, … and has been translated into multiple languages and used around the world… most recently in Japanese for use in caregivers after the Japan Earthquake.)</a:t>
            </a:r>
          </a:p>
          <a:p>
            <a:pPr marL="0" indent="0">
              <a:buNone/>
            </a:pPr>
            <a:endParaRPr lang="en-US" baseline="0" dirty="0" smtClean="0"/>
          </a:p>
          <a:p>
            <a:r>
              <a:rPr lang="en-US" baseline="0" dirty="0" smtClean="0"/>
              <a:t>2. License Accredited Sites to provide curriculum leading to various certifications… sites are both Stand Alones and College/University affiliated.  Those that are affiliated with a college or university offer students an opportunity to graduate with an         additional credential…. A Green Cross certification.  College curriculum has been aligned with Green Cross criteria. </a:t>
            </a:r>
          </a:p>
          <a:p>
            <a:endParaRPr lang="en-US" baseline="0" dirty="0" smtClean="0"/>
          </a:p>
          <a:p>
            <a:r>
              <a:rPr lang="en-US" baseline="0" dirty="0" smtClean="0"/>
              <a:t>3. Deploy when asked… only Non Profit agency that deploys specifically to offer Field Traumatology and Compassion Fatigue services.</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4</a:t>
            </a:fld>
            <a:endParaRPr lang="en-US" dirty="0"/>
          </a:p>
        </p:txBody>
      </p:sp>
    </p:spTree>
    <p:extLst>
      <p:ext uri="{BB962C8B-B14F-4D97-AF65-F5344CB8AC3E}">
        <p14:creationId xmlns:p14="http://schemas.microsoft.com/office/powerpoint/2010/main" val="1011133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Membership</a:t>
            </a:r>
            <a:r>
              <a:rPr lang="en-US" sz="1400" baseline="0" dirty="0" smtClean="0"/>
              <a:t> dues are $95 per year with student and other discounts available, </a:t>
            </a:r>
          </a:p>
          <a:p>
            <a:endParaRPr lang="en-US" sz="1400" baseline="0" dirty="0" smtClean="0"/>
          </a:p>
          <a:p>
            <a:r>
              <a:rPr lang="en-US" sz="1400" baseline="0" dirty="0" smtClean="0"/>
              <a:t>Each Deployment is unique to the situation… begins with an Administrative Assessment Consultation and a Strategic Plan… EXAMPLES…. High Profile Responses… SRI LANKA… responded at the request of the Sri Lankan Cricket League to teach their coaches how to support their own members and their community.  9-11… responded at the request of a large union… SEIU… to assist their headquarters staff who were in a building next door to the World Trade Center….. KATRINA… responded at the request of Humane Society of the United States to provide Disaster Mental Health. Compassion Fatigue services and Disaster Stress Management to the professional responders and to the 1000’s of volunteers who came to help and were unprepared for the experience, SAN DIEGO WILDFIRES… consultation and referral to assist Animal Control Officers who were called to shoot horses who were on fire running in pastures.  HAITIAN EARTHQUAKE… on Scene Administrative Consultation to World Vision in Haiti,,, second team to Little Haiti in Miami at request of SEIU… Service Employees International Union to work with their Florida Headquarters staff…. 16 people, 13 Haitian and 8 of those had lost an immediate family member in the earthquake.  Wound up staying for 6 months and worked at the Family Assistance Center, Volunteer Center and the Donation Center that were a community collaborative supported by SEIU.  JAPAN EARTHQUAKE… provided Administrative Assessment and Consultation to a group of University Professionals associated with the International Resiliency Institute to assist them help their countrymen, MIDWEST FLOODS… provided Field Traumatology services to direct victims and to Salvation Army volunteers… Minot… 3 teams over 5 weeks for Salvation Army,,, did Compassion Fatigue… also did Assessment and Advisory with Governor of SD as the planning went forward to have the Corps of Engineers open 5 dams on the Missouri River above Pierre, SD which destroyed homes in order to save others.  K-9 Comfort… Chaplain based organization that provides service with the use of Therapy Dogs.. Assisted them with designing a system to support their volunteers and provide Compassion Fatigue Relief.</a:t>
            </a:r>
          </a:p>
          <a:p>
            <a:endParaRPr lang="en-US" sz="1400" baseline="0" dirty="0" smtClean="0"/>
          </a:p>
          <a:p>
            <a:r>
              <a:rPr lang="en-US" sz="1400" baseline="0" dirty="0" smtClean="0"/>
              <a:t>Many other responses to less visible or high profile events.</a:t>
            </a:r>
          </a:p>
          <a:p>
            <a:endParaRPr lang="en-US" sz="1400" baseline="0" dirty="0" smtClean="0"/>
          </a:p>
          <a:p>
            <a:endParaRPr lang="en-US" sz="1400"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5</a:t>
            </a:fld>
            <a:endParaRPr lang="en-US" dirty="0"/>
          </a:p>
        </p:txBody>
      </p:sp>
    </p:spTree>
    <p:extLst>
      <p:ext uri="{BB962C8B-B14F-4D97-AF65-F5344CB8AC3E}">
        <p14:creationId xmlns:p14="http://schemas.microsoft.com/office/powerpoint/2010/main" val="3947495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We</a:t>
            </a:r>
            <a:r>
              <a:rPr lang="en-US" baseline="0" dirty="0" smtClean="0"/>
              <a:t> will respond within 24 hours of a request with a Consultation and have teams on the ground hopefully within 48 hours. </a:t>
            </a:r>
          </a:p>
          <a:p>
            <a:pPr marL="228600" indent="-228600">
              <a:buFont typeface="+mj-lt"/>
              <a:buAutoNum type="arabicPeriod"/>
            </a:pPr>
            <a:r>
              <a:rPr lang="en-US" baseline="0" dirty="0" smtClean="0"/>
              <a:t>We ask that a requesting agency sign a letter of agreement that at a minimum will reimburse out of pocket expenses for our teams.  We also ask for 10% Administrative Fee be paid to GC… it’s our only funding source other than membership dues. We will waive the Administrative fees at times.  (On longer deployments, we ask for a small stipend to be paid to our volunteers to help cover their time away from work at home)</a:t>
            </a:r>
          </a:p>
          <a:p>
            <a:pPr marL="228600" indent="-228600">
              <a:buFont typeface="+mj-lt"/>
              <a:buAutoNum type="arabicPeriod"/>
            </a:pPr>
            <a:r>
              <a:rPr lang="en-US" baseline="0" dirty="0" smtClean="0"/>
              <a:t>We are a totally volunteer organization with a very part time Office Assistant.. 10 hours per week.  No salaries to Executives, no marketing department, no fund raising team… all shoe string volunteer.  I have used the phrase… “shoe string organization with the string stretched very thin at times”.  </a:t>
            </a:r>
          </a:p>
          <a:p>
            <a:pPr marL="228600" indent="-228600">
              <a:buFont typeface="+mj-lt"/>
              <a:buAutoNum type="arabicPeriod"/>
            </a:pPr>
            <a:r>
              <a:rPr lang="en-US" baseline="0" dirty="0" smtClean="0"/>
              <a:t>If a member is interested in deployment but the Compassion Fatigue tests say this isn’t a good time… we do one of two things…. 1.  Talk with the member and the team leader about the situation and see if an on scene role can be found that doesn’t put the member or anyone else at risk… 2.  Ask that individual member to stay behind this time but find something meaningful for them to do to support the mission….. Work with the GC Organizational Command staff to do daily Sit Rep  (Situation Reports) updates,  update the web and social media sites, assist with logistical details like travel arrangements, help find local resources to use as referrals, update the daily Field Operations manual…  Those tests can be found on the Green Cross website.</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6</a:t>
            </a:fld>
            <a:endParaRPr lang="en-US" dirty="0"/>
          </a:p>
        </p:txBody>
      </p:sp>
    </p:spTree>
    <p:extLst>
      <p:ext uri="{BB962C8B-B14F-4D97-AF65-F5344CB8AC3E}">
        <p14:creationId xmlns:p14="http://schemas.microsoft.com/office/powerpoint/2010/main" val="4102236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Phone call prior to Katrina landfall that solidified relationships</a:t>
            </a:r>
            <a:r>
              <a:rPr lang="en-US" baseline="0" dirty="0" smtClean="0"/>
              <a:t> and expectations.  Call between Dr. Charles Figley (GC) Dr. Jeff Mitchell (ICISF) and the then Director of American Red Cross.</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7</a:t>
            </a:fld>
            <a:endParaRPr lang="en-US" dirty="0"/>
          </a:p>
        </p:txBody>
      </p:sp>
    </p:spTree>
    <p:extLst>
      <p:ext uri="{BB962C8B-B14F-4D97-AF65-F5344CB8AC3E}">
        <p14:creationId xmlns:p14="http://schemas.microsoft.com/office/powerpoint/2010/main" val="1434667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a result of our experience in</a:t>
            </a:r>
            <a:r>
              <a:rPr lang="en-US" baseline="0" dirty="0" smtClean="0"/>
              <a:t> Katrina</a:t>
            </a:r>
            <a:r>
              <a:rPr lang="en-US" dirty="0" smtClean="0"/>
              <a:t>… made a commitment to add a focus on</a:t>
            </a:r>
            <a:r>
              <a:rPr lang="en-US" baseline="0" dirty="0" smtClean="0"/>
              <a:t> the Volunteer Sector and the Non Traditional First Responder who sometimes gets overlooked or forgotten.  That’s why we are so pleased to become more active in VOADS in order to be there for your volunteers and staff should you need the service.  It is VERY difficult to support your own when you are impacted as well. </a:t>
            </a:r>
          </a:p>
          <a:p>
            <a:endParaRPr lang="en-US" baseline="0" dirty="0" smtClean="0"/>
          </a:p>
          <a:p>
            <a:r>
              <a:rPr lang="en-US" baseline="0" dirty="0" smtClean="0"/>
              <a:t>We focus both on Affiliated Volunteers and Unaffiliated.  </a:t>
            </a:r>
          </a:p>
          <a:p>
            <a:endParaRPr lang="en-US" baseline="0" dirty="0" smtClean="0"/>
          </a:p>
          <a:p>
            <a:r>
              <a:rPr lang="en-US" baseline="0" dirty="0" smtClean="0"/>
              <a:t>While on Scene during the Humane Society of the United States deployment, we did 3 Suicide Interventions… one Affiliated Volunteer, one Non Affiliated Volunteer and one professional Animal Service worker… (an Animal Rescue Organization Employee) </a:t>
            </a:r>
          </a:p>
          <a:p>
            <a:endParaRPr lang="en-US" baseline="0" dirty="0" smtClean="0"/>
          </a:p>
          <a:p>
            <a:r>
              <a:rPr lang="en-US" baseline="0" dirty="0" smtClean="0"/>
              <a:t>After Katrina, there have been cases of suicide after returning to their own communities … they went back to being invisible and unsupported. </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8</a:t>
            </a:fld>
            <a:endParaRPr lang="en-US" dirty="0"/>
          </a:p>
        </p:txBody>
      </p:sp>
    </p:spTree>
    <p:extLst>
      <p:ext uri="{BB962C8B-B14F-4D97-AF65-F5344CB8AC3E}">
        <p14:creationId xmlns:p14="http://schemas.microsoft.com/office/powerpoint/2010/main" val="203923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we will do one time special assignments</a:t>
            </a:r>
            <a:r>
              <a:rPr lang="en-US" baseline="0" dirty="0" smtClean="0"/>
              <a:t> when asked.  For instance, an agency who has the EAP contract with members of the travel industry… has requested teams to assist with a bus accident on a tour from a cruise liner in a foreign port, Wildlife agency has sent staff to be trained so they could do field traumatology for their volunteers after an oil spill affected sea birds, have sent teams to locations anticipating anniversary reactions to an event, partnered with CISM – Critical Incident Stress Management teams during a memorial service following a Line of Duty death of a police officer, have assisted other support agencies following school shooting incidents.  </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9</a:t>
            </a:fld>
            <a:endParaRPr lang="en-US" dirty="0"/>
          </a:p>
        </p:txBody>
      </p:sp>
    </p:spTree>
    <p:extLst>
      <p:ext uri="{BB962C8B-B14F-4D97-AF65-F5344CB8AC3E}">
        <p14:creationId xmlns:p14="http://schemas.microsoft.com/office/powerpoint/2010/main" val="4041930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Agreement with ICISF</a:t>
            </a:r>
            <a:r>
              <a:rPr lang="en-US" baseline="0" dirty="0" smtClean="0"/>
              <a:t> and ATSS says we will support each organization and will refer requests to each other.  Also acknowledges each others trainings and Certificates and offers RECIPROCITY in order to qualify for credential.  In other words, if someone is an ICISF member, has attended certain trainings, GC will recognize them in alignment with certain certification requirements.  ICISF and ATSS will do the same with GC trainings.  </a:t>
            </a:r>
          </a:p>
          <a:p>
            <a:endParaRPr lang="en-US" baseline="0" dirty="0" smtClean="0"/>
          </a:p>
          <a:p>
            <a:r>
              <a:rPr lang="en-US" baseline="0" dirty="0" smtClean="0"/>
              <a:t>Regional Catastrophic Response Plan recognizes importance of immediate Field Traumatology and Compassion Fatigue services for EOC staff, Volunteers and others</a:t>
            </a:r>
          </a:p>
          <a:p>
            <a:endParaRPr lang="en-US" baseline="0" dirty="0" smtClean="0"/>
          </a:p>
          <a:p>
            <a:r>
              <a:rPr lang="en-US" baseline="0" dirty="0" smtClean="0"/>
              <a:t>Citizens Corps Expo… state wide exercise in Washington State… GC asked to provide Just In Time Training in the Staging Area to exercise participants of what to expect when they deploy (outside the building) and how to take care of themselves and others on the their team.  (it’s one of the services we provide in an actual deployment)  GC also role played on scene Psychological First Aid and Field Traumatology services during exercise play.  Provided a Safety Briefing with the Incident Command Safety Officer.  Also did real Field Traumatology services to participants having a difficult time with the realism of the exercise.  </a:t>
            </a:r>
            <a:endParaRPr lang="en-US" dirty="0"/>
          </a:p>
        </p:txBody>
      </p:sp>
      <p:sp>
        <p:nvSpPr>
          <p:cNvPr id="4" name="Slide Number Placeholder 3"/>
          <p:cNvSpPr>
            <a:spLocks noGrp="1"/>
          </p:cNvSpPr>
          <p:nvPr>
            <p:ph type="sldNum" sz="quarter" idx="10"/>
          </p:nvPr>
        </p:nvSpPr>
        <p:spPr/>
        <p:txBody>
          <a:bodyPr/>
          <a:lstStyle/>
          <a:p>
            <a:fld id="{B980CD95-0FF8-44CD-BE73-D1009F26E50F}" type="slidenum">
              <a:rPr lang="en-US" smtClean="0"/>
              <a:pPr/>
              <a:t>10</a:t>
            </a:fld>
            <a:endParaRPr lang="en-US" dirty="0"/>
          </a:p>
        </p:txBody>
      </p:sp>
    </p:spTree>
    <p:extLst>
      <p:ext uri="{BB962C8B-B14F-4D97-AF65-F5344CB8AC3E}">
        <p14:creationId xmlns:p14="http://schemas.microsoft.com/office/powerpoint/2010/main" val="2633150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D0B1F65-AA06-4B8E-9B32-8677DA6EE0C3}" type="datetime1">
              <a:rPr lang="en-US" smtClean="0"/>
              <a:pPr/>
              <a:t>3/22/17</a:t>
            </a:fld>
            <a:endParaRPr lang="en-US"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sp>
        <p:nvSpPr>
          <p:cNvPr id="6" name="Slide Number Placeholder 5"/>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22EA1C-B759-4BA5-AE20-E345375B827B}" type="datetime1">
              <a:rPr lang="en-US" smtClean="0"/>
              <a:pPr/>
              <a:t>3/22/17</a:t>
            </a:fld>
            <a:endParaRPr lang="en-US"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sp>
        <p:nvSpPr>
          <p:cNvPr id="6" name="Slide Number Placeholder 5"/>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5B9BB4-13D0-4CE7-B487-2CCBDF7A20BB}" type="datetime1">
              <a:rPr lang="en-US" smtClean="0"/>
              <a:pPr/>
              <a:t>3/22/17</a:t>
            </a:fld>
            <a:endParaRPr lang="en-US"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sp>
        <p:nvSpPr>
          <p:cNvPr id="6" name="Slide Number Placeholder 5"/>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FB5740-3459-4534-BB68-9F79F0A92F93}" type="datetime1">
              <a:rPr lang="en-US" smtClean="0"/>
              <a:pPr/>
              <a:t>3/22/17</a:t>
            </a:fld>
            <a:endParaRPr lang="en-US"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sp>
        <p:nvSpPr>
          <p:cNvPr id="6" name="Slide Number Placeholder 5"/>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E241626-1C92-4AFE-8418-13C004889B58}" type="datetime1">
              <a:rPr lang="en-US" smtClean="0"/>
              <a:pPr/>
              <a:t>3/22/17</a:t>
            </a:fld>
            <a:endParaRPr lang="en-US"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sp>
        <p:nvSpPr>
          <p:cNvPr id="6" name="Slide Number Placeholder 5"/>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4A5FAC-543F-41D9-A68E-C6543F43A9A7}" type="datetime1">
              <a:rPr lang="en-US" smtClean="0"/>
              <a:pPr/>
              <a:t>3/22/17</a:t>
            </a:fld>
            <a:endParaRPr lang="en-US" dirty="0"/>
          </a:p>
        </p:txBody>
      </p:sp>
      <p:sp>
        <p:nvSpPr>
          <p:cNvPr id="6" name="Footer Placeholder 5"/>
          <p:cNvSpPr>
            <a:spLocks noGrp="1"/>
          </p:cNvSpPr>
          <p:nvPr>
            <p:ph type="ftr" sz="quarter" idx="11"/>
          </p:nvPr>
        </p:nvSpPr>
        <p:spPr/>
        <p:txBody>
          <a:bodyPr/>
          <a:lstStyle/>
          <a:p>
            <a:r>
              <a:rPr lang="en-US" dirty="0" smtClean="0"/>
              <a:t>Green Cross Academy of Traumatology  www.greencross.org</a:t>
            </a:r>
            <a:endParaRPr lang="en-US" dirty="0"/>
          </a:p>
        </p:txBody>
      </p:sp>
      <p:sp>
        <p:nvSpPr>
          <p:cNvPr id="7" name="Slide Number Placeholder 6"/>
          <p:cNvSpPr>
            <a:spLocks noGrp="1"/>
          </p:cNvSpPr>
          <p:nvPr>
            <p:ph type="sldNum" sz="quarter" idx="12"/>
          </p:nvPr>
        </p:nvSpPr>
        <p:spPr/>
        <p:txBody>
          <a:bodyPr/>
          <a:lstStyle/>
          <a:p>
            <a:fld id="{CCAAA308-B15D-4671-BD73-2F179C96CFEB}"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E8AFD2-1041-47C4-8821-0C436ECA5A95}" type="datetime1">
              <a:rPr lang="en-US" smtClean="0"/>
              <a:pPr/>
              <a:t>3/22/17</a:t>
            </a:fld>
            <a:endParaRPr lang="en-US" dirty="0"/>
          </a:p>
        </p:txBody>
      </p:sp>
      <p:sp>
        <p:nvSpPr>
          <p:cNvPr id="8" name="Footer Placeholder 7"/>
          <p:cNvSpPr>
            <a:spLocks noGrp="1"/>
          </p:cNvSpPr>
          <p:nvPr>
            <p:ph type="ftr" sz="quarter" idx="11"/>
          </p:nvPr>
        </p:nvSpPr>
        <p:spPr/>
        <p:txBody>
          <a:bodyPr/>
          <a:lstStyle/>
          <a:p>
            <a:r>
              <a:rPr lang="en-US" dirty="0" smtClean="0"/>
              <a:t>Green Cross Academy of Traumatology  www.greencross.org</a:t>
            </a:r>
            <a:endParaRPr lang="en-US" dirty="0"/>
          </a:p>
        </p:txBody>
      </p:sp>
      <p:sp>
        <p:nvSpPr>
          <p:cNvPr id="9" name="Slide Number Placeholder 8"/>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CC0943-A196-4BA8-8EC9-581BB0B076D6}" type="datetime1">
              <a:rPr lang="en-US" smtClean="0"/>
              <a:pPr/>
              <a:t>3/22/17</a:t>
            </a:fld>
            <a:endParaRPr lang="en-US"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sp>
        <p:nvSpPr>
          <p:cNvPr id="5" name="Slide Number Placeholder 4"/>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067A50-5579-4BB5-BD43-9CD4B7EAC43A}" type="datetime1">
              <a:rPr lang="en-US" smtClean="0"/>
              <a:pPr/>
              <a:t>3/22/17</a:t>
            </a:fld>
            <a:endParaRPr lang="en-US" dirty="0"/>
          </a:p>
        </p:txBody>
      </p:sp>
      <p:sp>
        <p:nvSpPr>
          <p:cNvPr id="3" name="Footer Placeholder 2"/>
          <p:cNvSpPr>
            <a:spLocks noGrp="1"/>
          </p:cNvSpPr>
          <p:nvPr>
            <p:ph type="ftr" sz="quarter" idx="11"/>
          </p:nvPr>
        </p:nvSpPr>
        <p:spPr/>
        <p:txBody>
          <a:bodyPr/>
          <a:lstStyle/>
          <a:p>
            <a:r>
              <a:rPr lang="en-US" dirty="0" smtClean="0"/>
              <a:t>Green Cross Academy of Traumatology  www.greencross.org</a:t>
            </a:r>
            <a:endParaRPr lang="en-US" dirty="0"/>
          </a:p>
        </p:txBody>
      </p:sp>
      <p:sp>
        <p:nvSpPr>
          <p:cNvPr id="4" name="Slide Number Placeholder 3"/>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3911BD49-D16C-4F90-8522-0672821F4503}" type="datetime1">
              <a:rPr lang="en-US" smtClean="0"/>
              <a:pPr/>
              <a:t>3/22/17</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t>Green Cross Academy of Traumatology  www.greencross.org</a:t>
            </a:r>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CAAA308-B15D-4671-BD73-2F179C96CFE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F68774-EE7A-408E-ADAD-A12CBC610642}" type="datetime1">
              <a:rPr lang="en-US" smtClean="0"/>
              <a:pPr/>
              <a:t>3/22/17</a:t>
            </a:fld>
            <a:endParaRPr lang="en-US" dirty="0"/>
          </a:p>
        </p:txBody>
      </p:sp>
      <p:sp>
        <p:nvSpPr>
          <p:cNvPr id="6" name="Footer Placeholder 5"/>
          <p:cNvSpPr>
            <a:spLocks noGrp="1"/>
          </p:cNvSpPr>
          <p:nvPr>
            <p:ph type="ftr" sz="quarter" idx="11"/>
          </p:nvPr>
        </p:nvSpPr>
        <p:spPr/>
        <p:txBody>
          <a:bodyPr/>
          <a:lstStyle/>
          <a:p>
            <a:r>
              <a:rPr lang="en-US" dirty="0" smtClean="0"/>
              <a:t>Green Cross Academy of Traumatology  www.greencross.org</a:t>
            </a:r>
            <a:endParaRPr lang="en-US" dirty="0"/>
          </a:p>
        </p:txBody>
      </p:sp>
      <p:sp>
        <p:nvSpPr>
          <p:cNvPr id="7" name="Slide Number Placeholder 6"/>
          <p:cNvSpPr>
            <a:spLocks noGrp="1"/>
          </p:cNvSpPr>
          <p:nvPr>
            <p:ph type="sldNum" sz="quarter" idx="12"/>
          </p:nvPr>
        </p:nvSpPr>
        <p:spPr/>
        <p:txBody>
          <a:bodyPr/>
          <a:lstStyle/>
          <a:p>
            <a:fld id="{CCAAA308-B15D-4671-BD73-2F179C96CFE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2F719B24-3FA9-4457-8AAF-3C310B984861}" type="datetime1">
              <a:rPr lang="en-US" smtClean="0"/>
              <a:pPr/>
              <a:t>3/22/17</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n-US" dirty="0" smtClean="0"/>
              <a:t>Green Cross Academy of Traumatology  www.greencross.org</a:t>
            </a:r>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CAAA308-B15D-4671-BD73-2F179C96CFE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hyperlink" Target="http://www.greencross.org/" TargetMode="External"/><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Green Cross Academy of Traumatology</a:t>
            </a:r>
            <a:endParaRPr lang="en-US" dirty="0"/>
          </a:p>
        </p:txBody>
      </p:sp>
      <p:sp>
        <p:nvSpPr>
          <p:cNvPr id="3" name="Subtitle 2"/>
          <p:cNvSpPr>
            <a:spLocks noGrp="1"/>
          </p:cNvSpPr>
          <p:nvPr>
            <p:ph type="subTitle" idx="1"/>
          </p:nvPr>
        </p:nvSpPr>
        <p:spPr/>
        <p:txBody>
          <a:bodyPr/>
          <a:lstStyle/>
          <a:p>
            <a:r>
              <a:rPr lang="en-US" dirty="0" smtClean="0"/>
              <a:t>Who We Are, What We Do…</a:t>
            </a:r>
            <a:endParaRPr lang="en-US" dirty="0"/>
          </a:p>
        </p:txBody>
      </p:sp>
      <p:sp>
        <p:nvSpPr>
          <p:cNvPr id="4" name="Footer Placeholder 3"/>
          <p:cNvSpPr>
            <a:spLocks noGrp="1"/>
          </p:cNvSpPr>
          <p:nvPr>
            <p:ph type="ftr" sz="quarter" idx="11"/>
          </p:nvPr>
        </p:nvSpPr>
        <p:spPr/>
        <p:txBody>
          <a:bodyPr>
            <a:normAutofit/>
          </a:bodyPr>
          <a:lstStyle/>
          <a:p>
            <a:r>
              <a:rPr lang="en-US" dirty="0" smtClean="0"/>
              <a:t>Green Cross Academy of Traumatology  www.greencross.org</a:t>
            </a:r>
            <a:endParaRPr lang="en-US" dirty="0"/>
          </a:p>
        </p:txBody>
      </p:sp>
      <p:pic>
        <p:nvPicPr>
          <p:cNvPr id="1026"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57200"/>
            <a:ext cx="1565800" cy="1125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6838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Where We Are Now…</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100628"/>
            <a:ext cx="7962900" cy="3579849"/>
          </a:xfrm>
        </p:spPr>
        <p:txBody>
          <a:bodyPr>
            <a:normAutofit fontScale="92500" lnSpcReduction="10000"/>
          </a:bodyPr>
          <a:lstStyle/>
          <a:p>
            <a:pPr marL="342900" lvl="1" indent="-342900">
              <a:buFont typeface="Arial" pitchFamily="34" charset="0"/>
              <a:buChar char="•"/>
            </a:pPr>
            <a:r>
              <a:rPr lang="en-US" sz="2400" dirty="0" smtClean="0"/>
              <a:t>Collaborative Agreement between Green Cross, ICISF (International Critical Incident Stress Foundation) and ATSS (Academy of Traumatic Stress Specialists)</a:t>
            </a:r>
          </a:p>
          <a:p>
            <a:pPr marL="342900" lvl="1" indent="-342900">
              <a:buFont typeface="Arial" pitchFamily="34" charset="0"/>
              <a:buChar char="•"/>
            </a:pPr>
            <a:endParaRPr lang="en-US" sz="2400" dirty="0"/>
          </a:p>
          <a:p>
            <a:pPr marL="342900" lvl="1" indent="-342900">
              <a:buFont typeface="Arial" pitchFamily="34" charset="0"/>
              <a:buChar char="•"/>
            </a:pPr>
            <a:r>
              <a:rPr lang="en-US" sz="2400" dirty="0" smtClean="0"/>
              <a:t>Written in to Regional Catastrophic Response Plan on the west coast.</a:t>
            </a:r>
          </a:p>
          <a:p>
            <a:pPr marL="342900" lvl="1" indent="-342900">
              <a:buFont typeface="Arial" pitchFamily="34" charset="0"/>
              <a:buChar char="•"/>
            </a:pPr>
            <a:endParaRPr lang="en-US" sz="2400" dirty="0"/>
          </a:p>
          <a:p>
            <a:pPr marL="342900" lvl="1" indent="-342900">
              <a:buFont typeface="Arial" pitchFamily="34" charset="0"/>
              <a:buChar char="•"/>
            </a:pPr>
            <a:r>
              <a:rPr lang="en-US" sz="2400" dirty="0" smtClean="0"/>
              <a:t>Partnering with Citizens Corps as part of state wide exercises… role playing but also acting as Field Traumatology Safety Officers for the responders and incorporating into the Incident Command Structure. </a:t>
            </a:r>
          </a:p>
          <a:p>
            <a:pPr marL="0" lvl="1" indent="0">
              <a:buNone/>
            </a:pPr>
            <a:endParaRPr lang="en-US" sz="2400" dirty="0" smtClean="0"/>
          </a:p>
          <a:p>
            <a:endParaRPr lang="en-US"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pic>
        <p:nvPicPr>
          <p:cNvPr id="6"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7310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Where We Are Going…</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066800"/>
            <a:ext cx="8534400" cy="4343400"/>
          </a:xfrm>
        </p:spPr>
        <p:txBody>
          <a:bodyPr>
            <a:normAutofit fontScale="32500" lnSpcReduction="20000"/>
          </a:bodyPr>
          <a:lstStyle/>
          <a:p>
            <a:r>
              <a:rPr lang="en-US" sz="6200" dirty="0" smtClean="0"/>
              <a:t>3 new sites awaiting Accreditation… Atlanta, Trinidad, Jacksonville</a:t>
            </a:r>
          </a:p>
          <a:p>
            <a:endParaRPr lang="en-US" sz="6200" dirty="0" smtClean="0"/>
          </a:p>
          <a:p>
            <a:r>
              <a:rPr lang="en-US" sz="6200" dirty="0" smtClean="0"/>
              <a:t>Local and NVOAD Active Memberships</a:t>
            </a:r>
          </a:p>
          <a:p>
            <a:endParaRPr lang="en-US" sz="6200" dirty="0" smtClean="0"/>
          </a:p>
          <a:p>
            <a:r>
              <a:rPr lang="en-US" sz="6200" dirty="0" smtClean="0"/>
              <a:t>Team Leader Development Program</a:t>
            </a:r>
          </a:p>
          <a:p>
            <a:endParaRPr lang="en-US" sz="6200" dirty="0"/>
          </a:p>
          <a:p>
            <a:r>
              <a:rPr lang="en-US" sz="6200" dirty="0" smtClean="0"/>
              <a:t>Field Traumatology and Compassion Fatigue Trainings available</a:t>
            </a:r>
          </a:p>
          <a:p>
            <a:endParaRPr lang="en-US" sz="6200" dirty="0"/>
          </a:p>
          <a:p>
            <a:r>
              <a:rPr lang="en-US" sz="6200" dirty="0"/>
              <a:t>New Professional Certification Level… Master </a:t>
            </a:r>
            <a:r>
              <a:rPr lang="en-US" sz="6200" dirty="0" err="1" smtClean="0"/>
              <a:t>Traumatologist</a:t>
            </a:r>
            <a:r>
              <a:rPr lang="en-US" sz="6200" dirty="0" smtClean="0"/>
              <a:t>:  (both Field and Clinical)</a:t>
            </a:r>
            <a:endParaRPr lang="en-US" sz="6200" dirty="0"/>
          </a:p>
          <a:p>
            <a:r>
              <a:rPr lang="en-US" sz="6200" dirty="0" smtClean="0"/>
              <a:t>Looking </a:t>
            </a:r>
            <a:r>
              <a:rPr lang="en-US" sz="6200" dirty="0" smtClean="0"/>
              <a:t>for grants or creative partnerships for sustainable funding</a:t>
            </a:r>
          </a:p>
          <a:p>
            <a:endParaRPr lang="en-US" sz="6200" dirty="0" smtClean="0"/>
          </a:p>
          <a:p>
            <a:endParaRPr lang="en-US" dirty="0" smtClean="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743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What We Need…</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dirty="0" smtClean="0"/>
              <a:t>To be more visible</a:t>
            </a:r>
          </a:p>
          <a:p>
            <a:pPr marL="457200" indent="-457200">
              <a:buFont typeface="+mj-lt"/>
              <a:buAutoNum type="arabicPeriod"/>
            </a:pPr>
            <a:endParaRPr lang="en-US" sz="2400" dirty="0"/>
          </a:p>
          <a:p>
            <a:pPr marL="457200" indent="-457200">
              <a:buFont typeface="+mj-lt"/>
              <a:buAutoNum type="arabicPeriod"/>
            </a:pPr>
            <a:r>
              <a:rPr lang="en-US" sz="2400" dirty="0" smtClean="0"/>
              <a:t>Partnerships with more organizations</a:t>
            </a:r>
          </a:p>
          <a:p>
            <a:pPr marL="457200" indent="-457200">
              <a:buFont typeface="+mj-lt"/>
              <a:buAutoNum type="arabicPeriod"/>
            </a:pPr>
            <a:endParaRPr lang="en-US" sz="2400" dirty="0"/>
          </a:p>
          <a:p>
            <a:pPr marL="457200" indent="-457200">
              <a:buFont typeface="+mj-lt"/>
              <a:buAutoNum type="arabicPeriod"/>
            </a:pPr>
            <a:r>
              <a:rPr lang="en-US" sz="2400" dirty="0" smtClean="0"/>
              <a:t>You to look at our website for more information </a:t>
            </a:r>
          </a:p>
          <a:p>
            <a:pPr marL="0" indent="0"/>
            <a:r>
              <a:rPr lang="en-US" sz="2400" dirty="0" smtClean="0">
                <a:hlinkClick r:id="rId3"/>
              </a:rPr>
              <a:t>www.greencross.org</a:t>
            </a:r>
            <a:r>
              <a:rPr lang="en-US" sz="2400" dirty="0" smtClean="0"/>
              <a:t>  (That is .</a:t>
            </a:r>
            <a:r>
              <a:rPr lang="en-US" sz="2400" dirty="0" smtClean="0">
                <a:solidFill>
                  <a:srgbClr val="FF0000"/>
                </a:solidFill>
              </a:rPr>
              <a:t>ORG</a:t>
            </a:r>
            <a:r>
              <a:rPr lang="en-US" sz="2400" dirty="0" smtClean="0"/>
              <a:t>, not .Com)</a:t>
            </a:r>
            <a:endParaRPr lang="en-US" sz="2400"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4387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Important Contact Information</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sz="2400" dirty="0" smtClean="0"/>
              <a:t>Local Accredited Site Director… (Benjamin B Keyes, PhD, </a:t>
            </a:r>
            <a:r>
              <a:rPr lang="en-US" sz="2400" dirty="0" err="1" smtClean="0"/>
              <a:t>EdD</a:t>
            </a:r>
            <a:r>
              <a:rPr lang="en-US" sz="2400" dirty="0" smtClean="0"/>
              <a:t>:  727-460-7999 Cell)</a:t>
            </a:r>
          </a:p>
          <a:p>
            <a:endParaRPr lang="en-US" sz="2400" dirty="0"/>
          </a:p>
          <a:p>
            <a:endParaRPr lang="en-US" sz="2400" dirty="0" smtClean="0"/>
          </a:p>
          <a:p>
            <a:r>
              <a:rPr lang="en-US" sz="2400" dirty="0" smtClean="0"/>
              <a:t>VOAD Contact Name and Number … (Amanda Reidelbach: </a:t>
            </a:r>
            <a:r>
              <a:rPr lang="en-US" sz="2400" dirty="0" smtClean="0"/>
              <a:t>804-840-6170 </a:t>
            </a:r>
            <a:r>
              <a:rPr lang="en-US" sz="2400" dirty="0" smtClean="0"/>
              <a:t>)</a:t>
            </a:r>
            <a:endParaRPr lang="en-US" sz="2400"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602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How We Started…</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838200"/>
            <a:ext cx="8229600" cy="4876800"/>
          </a:xfrm>
        </p:spPr>
        <p:txBody>
          <a:bodyPr>
            <a:normAutofit/>
          </a:bodyPr>
          <a:lstStyle/>
          <a:p>
            <a:pPr>
              <a:buFont typeface="Arial" pitchFamily="34" charset="0"/>
              <a:buChar char="•"/>
            </a:pPr>
            <a:r>
              <a:rPr lang="en-US" sz="2400" dirty="0" smtClean="0"/>
              <a:t>Oklahoma City Bombings, April 19, 1995… well intentioned, sometimes well trained (sometimes not) disaster mental health helpers converged but with little coordination.</a:t>
            </a:r>
            <a:endParaRPr lang="en-US" sz="2400" dirty="0"/>
          </a:p>
          <a:p>
            <a:pPr>
              <a:buFont typeface="Arial" pitchFamily="34" charset="0"/>
              <a:buChar char="•"/>
            </a:pPr>
            <a:endParaRPr lang="en-US" dirty="0" smtClean="0"/>
          </a:p>
          <a:p>
            <a:pPr>
              <a:buFont typeface="Arial" pitchFamily="34" charset="0"/>
              <a:buChar char="•"/>
            </a:pPr>
            <a:r>
              <a:rPr lang="en-US" sz="2400" dirty="0" smtClean="0"/>
              <a:t>One of those well trained, Dr. Charles Figley, shared a conversation with other experts.</a:t>
            </a:r>
          </a:p>
          <a:p>
            <a:pPr>
              <a:buFont typeface="Arial" pitchFamily="34" charset="0"/>
              <a:buChar char="•"/>
            </a:pPr>
            <a:endParaRPr lang="en-US" dirty="0" smtClean="0"/>
          </a:p>
          <a:p>
            <a:pPr>
              <a:buFont typeface="Arial" pitchFamily="34" charset="0"/>
              <a:buChar char="•"/>
            </a:pPr>
            <a:r>
              <a:rPr lang="en-US" sz="2400" dirty="0" smtClean="0"/>
              <a:t>Primary concern was no authentication or credentialing process for those on scene mental health responders who may or may not have the skills to work with trauma sufferers.  </a:t>
            </a:r>
            <a:endParaRPr lang="en-US" sz="2400"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779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Who We Are:</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838200"/>
            <a:ext cx="8382000" cy="4525963"/>
          </a:xfrm>
        </p:spPr>
        <p:txBody>
          <a:bodyPr>
            <a:normAutofit/>
          </a:bodyPr>
          <a:lstStyle/>
          <a:p>
            <a:r>
              <a:rPr lang="en-US" dirty="0" smtClean="0"/>
              <a:t/>
            </a:r>
            <a:br>
              <a:rPr lang="en-US" dirty="0" smtClean="0"/>
            </a:br>
            <a:r>
              <a:rPr lang="en-US" dirty="0" smtClean="0"/>
              <a:t/>
            </a:r>
            <a:br>
              <a:rPr lang="en-US" dirty="0" smtClean="0"/>
            </a:br>
            <a:r>
              <a:rPr lang="en-US" sz="2800" dirty="0" smtClean="0"/>
              <a:t>We are an international, humanitarian assistance organization, non-profit corporation comprised of </a:t>
            </a:r>
            <a:r>
              <a:rPr lang="en-US" sz="2800" dirty="0" smtClean="0">
                <a:solidFill>
                  <a:srgbClr val="FF0000"/>
                </a:solidFill>
                <a:latin typeface="Aharoni" pitchFamily="2" charset="-79"/>
                <a:cs typeface="Aharoni" pitchFamily="2" charset="-79"/>
              </a:rPr>
              <a:t>trained, certified Traumatologists </a:t>
            </a:r>
            <a:r>
              <a:rPr lang="en-US" sz="2800" dirty="0" smtClean="0"/>
              <a:t>and </a:t>
            </a:r>
            <a:r>
              <a:rPr lang="en-US" sz="2800" dirty="0">
                <a:solidFill>
                  <a:srgbClr val="FF0000"/>
                </a:solidFill>
                <a:latin typeface="Aharoni" pitchFamily="2" charset="-79"/>
                <a:cs typeface="Aharoni" pitchFamily="2" charset="-79"/>
              </a:rPr>
              <a:t>C</a:t>
            </a:r>
            <a:r>
              <a:rPr lang="en-US" sz="2800" dirty="0" smtClean="0">
                <a:solidFill>
                  <a:srgbClr val="FF0000"/>
                </a:solidFill>
                <a:latin typeface="Aharoni" pitchFamily="2" charset="-79"/>
                <a:cs typeface="Aharoni" pitchFamily="2" charset="-79"/>
              </a:rPr>
              <a:t>ompassion </a:t>
            </a:r>
            <a:r>
              <a:rPr lang="en-US" sz="2800" dirty="0">
                <a:solidFill>
                  <a:srgbClr val="FF0000"/>
                </a:solidFill>
                <a:latin typeface="Aharoni" pitchFamily="2" charset="-79"/>
                <a:cs typeface="Aharoni" pitchFamily="2" charset="-79"/>
              </a:rPr>
              <a:t>F</a:t>
            </a:r>
            <a:r>
              <a:rPr lang="en-US" sz="2800" dirty="0" smtClean="0">
                <a:solidFill>
                  <a:srgbClr val="FF0000"/>
                </a:solidFill>
                <a:latin typeface="Aharoni" pitchFamily="2" charset="-79"/>
                <a:cs typeface="Aharoni" pitchFamily="2" charset="-79"/>
              </a:rPr>
              <a:t>atigue service providers</a:t>
            </a:r>
            <a:r>
              <a:rPr lang="en-US" sz="2800" dirty="0" smtClean="0">
                <a:solidFill>
                  <a:srgbClr val="FF0000"/>
                </a:solidFill>
              </a:rPr>
              <a:t>. </a:t>
            </a:r>
            <a:r>
              <a:rPr lang="en-US" sz="2800" dirty="0" smtClean="0"/>
              <a:t>Most are licensed mental health professionals, many peer professionals, all are oriented to helping people in crisis following traumatic events.</a:t>
            </a:r>
          </a:p>
          <a:p>
            <a:endParaRPr lang="en-US"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6063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3 Core Missions</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pPr marL="514350" indent="-514350">
              <a:buFont typeface="+mj-lt"/>
              <a:buAutoNum type="arabicPeriod"/>
            </a:pPr>
            <a:r>
              <a:rPr lang="en-US" sz="2400" dirty="0" smtClean="0">
                <a:latin typeface="Aharoni" pitchFamily="2" charset="-79"/>
                <a:cs typeface="Aharoni" pitchFamily="2" charset="-79"/>
              </a:rPr>
              <a:t>Curriculum Standards </a:t>
            </a:r>
            <a:r>
              <a:rPr lang="en-US" sz="2400" dirty="0" smtClean="0"/>
              <a:t>for Professional Certifications… through an Accreditation Board</a:t>
            </a:r>
          </a:p>
          <a:p>
            <a:pPr marL="514350" indent="-514350">
              <a:buFont typeface="+mj-lt"/>
              <a:buAutoNum type="arabicPeriod"/>
            </a:pPr>
            <a:endParaRPr lang="en-US" sz="2400" dirty="0"/>
          </a:p>
          <a:p>
            <a:pPr marL="514350" indent="-514350">
              <a:buFont typeface="+mj-lt"/>
              <a:buAutoNum type="arabicPeriod"/>
            </a:pPr>
            <a:r>
              <a:rPr lang="en-US" sz="2400" dirty="0" smtClean="0">
                <a:latin typeface="Aharoni" pitchFamily="2" charset="-79"/>
                <a:cs typeface="Aharoni" pitchFamily="2" charset="-79"/>
              </a:rPr>
              <a:t>Accredited Sites </a:t>
            </a:r>
            <a:r>
              <a:rPr lang="en-US" sz="2400" dirty="0" smtClean="0"/>
              <a:t>around the world to offer trainings and certifications</a:t>
            </a:r>
          </a:p>
          <a:p>
            <a:pPr marL="514350" indent="-514350">
              <a:buFont typeface="+mj-lt"/>
              <a:buAutoNum type="arabicPeriod"/>
            </a:pPr>
            <a:endParaRPr lang="en-US" sz="2400" dirty="0"/>
          </a:p>
          <a:p>
            <a:pPr marL="514350" indent="-514350">
              <a:buFont typeface="+mj-lt"/>
              <a:buAutoNum type="arabicPeriod"/>
            </a:pPr>
            <a:r>
              <a:rPr lang="en-US" sz="2400" dirty="0" smtClean="0">
                <a:latin typeface="Aharoni" pitchFamily="2" charset="-79"/>
                <a:cs typeface="Aharoni" pitchFamily="2" charset="-79"/>
              </a:rPr>
              <a:t>Deploy</a:t>
            </a:r>
            <a:r>
              <a:rPr lang="en-US" sz="2400" dirty="0" smtClean="0"/>
              <a:t> Trained, Certified and Qualified Disaster Mental Health Workers… Field Traumatologists and Compassion Fatigue Specialists</a:t>
            </a:r>
            <a:endParaRPr lang="en-US" sz="2400"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0976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Best Kept Secret…</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sz="2400" dirty="0" smtClean="0"/>
              <a:t>Currently have approximately 400 members in good standing (people trained and certified with dues paid)</a:t>
            </a:r>
          </a:p>
          <a:p>
            <a:endParaRPr lang="en-US" sz="2400" dirty="0"/>
          </a:p>
          <a:p>
            <a:r>
              <a:rPr lang="en-US" sz="2400" dirty="0" smtClean="0"/>
              <a:t>Responses to Sri Lanka, 9-11, Katrina, San Diego Wildfires, Haitian Earthquake, Japan Earthquake, Midwest Floods, K-9 Comfort</a:t>
            </a:r>
          </a:p>
          <a:p>
            <a:endParaRPr lang="en-US" sz="2400" dirty="0"/>
          </a:p>
          <a:p>
            <a:r>
              <a:rPr lang="en-US" sz="2400" dirty="0" smtClean="0"/>
              <a:t>Available for training and conference presentations</a:t>
            </a:r>
            <a:endParaRPr lang="en-US"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69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When We Deploy… </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22960" y="1100628"/>
            <a:ext cx="8168640" cy="3579849"/>
          </a:xfrm>
        </p:spPr>
        <p:txBody>
          <a:bodyPr>
            <a:noAutofit/>
          </a:bodyPr>
          <a:lstStyle/>
          <a:p>
            <a:r>
              <a:rPr lang="en-US" sz="2400" dirty="0" smtClean="0"/>
              <a:t>We only go when invited</a:t>
            </a:r>
          </a:p>
          <a:p>
            <a:r>
              <a:rPr lang="en-US" sz="2400" dirty="0" smtClean="0"/>
              <a:t>We organize internally using the Incident Command System</a:t>
            </a:r>
          </a:p>
          <a:p>
            <a:r>
              <a:rPr lang="en-US" sz="2400" dirty="0" smtClean="0"/>
              <a:t>We become a part of the on scene Incident Command System</a:t>
            </a:r>
          </a:p>
          <a:p>
            <a:r>
              <a:rPr lang="en-US" sz="2400" dirty="0" smtClean="0"/>
              <a:t>All interested members must complete a series of Compassion Fatigue Tests prior to being placed on a team or deployed</a:t>
            </a:r>
          </a:p>
          <a:p>
            <a:r>
              <a:rPr lang="en-US" sz="2400" dirty="0" smtClean="0"/>
              <a:t>Key role on our own team is a Compassion Fatigue Specialist who’s job is to watch out for and take care of US…so we give the best to the client and we model healthy response. </a:t>
            </a:r>
            <a:endParaRPr lang="en-US" sz="2400"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58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Historic Agreement</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2400" dirty="0" smtClean="0"/>
              <a:t>Before Katrina Landfall, phone conversation between Green Cross Founder, ICISF (International Critical Incident Stress Foundation) Founder and National Director of the American Red Cross</a:t>
            </a:r>
          </a:p>
          <a:p>
            <a:endParaRPr lang="en-US" sz="2400" dirty="0"/>
          </a:p>
          <a:p>
            <a:r>
              <a:rPr lang="en-US" sz="2400" dirty="0" smtClean="0"/>
              <a:t>“We know we are all going to be needed to provide Disaster Mental Health Services… let’s decide NOW who will do what so we aren’t competing or missing anyone”.</a:t>
            </a:r>
            <a:endParaRPr lang="en-US" sz="2400" dirty="0"/>
          </a:p>
        </p:txBody>
      </p:sp>
      <p:sp>
        <p:nvSpPr>
          <p:cNvPr id="5" name="Footer Placeholder 4"/>
          <p:cNvSpPr>
            <a:spLocks noGrp="1"/>
          </p:cNvSpPr>
          <p:nvPr>
            <p:ph type="ftr" sz="quarter" idx="11"/>
          </p:nvPr>
        </p:nvSpPr>
        <p:spPr/>
        <p:txBody>
          <a:bodyPr/>
          <a:lstStyle/>
          <a:p>
            <a:r>
              <a:rPr lang="en-US" dirty="0" smtClean="0"/>
              <a:t>Green Cross Academy of Traumatology  www.greencross.org</a:t>
            </a:r>
            <a:endParaRPr lang="en-US" dirty="0"/>
          </a:p>
        </p:txBody>
      </p:sp>
      <p:pic>
        <p:nvPicPr>
          <p:cNvPr id="6"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536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Katrina Agreement</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r>
              <a:rPr lang="en-US" sz="2600" dirty="0" smtClean="0"/>
              <a:t>ICISF… Official First Responders… fire, police </a:t>
            </a:r>
          </a:p>
          <a:p>
            <a:endParaRPr lang="en-US" sz="2600" dirty="0"/>
          </a:p>
          <a:p>
            <a:r>
              <a:rPr lang="en-US" sz="2600" dirty="0" smtClean="0"/>
              <a:t>Red Cross… Citizens and Direct victims</a:t>
            </a:r>
          </a:p>
          <a:p>
            <a:endParaRPr lang="en-US" sz="2600" dirty="0"/>
          </a:p>
          <a:p>
            <a:r>
              <a:rPr lang="en-US" sz="2600" dirty="0" smtClean="0"/>
              <a:t>Green Cross… Volunteers, Non Traditional First Responders (like Animal Services, Medical, On Scene Insurance Agents)</a:t>
            </a:r>
          </a:p>
          <a:p>
            <a:endParaRPr lang="en-US" sz="2400" dirty="0" smtClean="0"/>
          </a:p>
          <a:p>
            <a:r>
              <a:rPr lang="en-US" sz="1800" i="1" dirty="0" smtClean="0"/>
              <a:t>**Each organization maintained own autonomy… this served to only to help target our efforts to ensure everyone received the support they needed.</a:t>
            </a:r>
            <a:endParaRPr lang="en-US" sz="1800" i="1"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9144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CC00"/>
                </a:solidFill>
                <a:effectLst>
                  <a:outerShdw blurRad="38100" dist="38100" dir="2700000" algn="tl">
                    <a:srgbClr val="000000">
                      <a:alpha val="43137"/>
                    </a:srgbClr>
                  </a:outerShdw>
                </a:effectLst>
              </a:rPr>
              <a:t>Where We Are Now…</a:t>
            </a:r>
            <a:endParaRPr lang="en-US" b="1" dirty="0">
              <a:solidFill>
                <a:srgbClr val="00CC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r>
              <a:rPr lang="en-US" sz="2400" dirty="0" smtClean="0"/>
              <a:t>Memorandum of Understanding (MOU) with</a:t>
            </a:r>
          </a:p>
          <a:p>
            <a:pPr marL="914400" lvl="1" indent="-514350">
              <a:buFont typeface="+mj-lt"/>
              <a:buAutoNum type="arabicPeriod"/>
            </a:pPr>
            <a:r>
              <a:rPr lang="en-US" sz="2400" dirty="0" smtClean="0"/>
              <a:t>Humane Society of the United States</a:t>
            </a:r>
          </a:p>
          <a:p>
            <a:pPr marL="914400" lvl="1" indent="-514350">
              <a:buFont typeface="+mj-lt"/>
              <a:buAutoNum type="arabicPeriod"/>
            </a:pPr>
            <a:r>
              <a:rPr lang="en-US" sz="2400" dirty="0" smtClean="0"/>
              <a:t>Salvation Army… Northern Division</a:t>
            </a:r>
          </a:p>
          <a:p>
            <a:pPr marL="914400" lvl="1" indent="-514350">
              <a:buFont typeface="+mj-lt"/>
              <a:buAutoNum type="arabicPeriod"/>
            </a:pPr>
            <a:r>
              <a:rPr lang="en-US" sz="2400" dirty="0" smtClean="0"/>
              <a:t>Traumaline </a:t>
            </a:r>
          </a:p>
          <a:p>
            <a:r>
              <a:rPr lang="en-US" sz="2400" dirty="0" smtClean="0"/>
              <a:t>Pending:</a:t>
            </a:r>
          </a:p>
          <a:p>
            <a:pPr marL="914400" lvl="1" indent="-514350">
              <a:buFont typeface="+mj-lt"/>
              <a:buAutoNum type="arabicPeriod"/>
            </a:pPr>
            <a:r>
              <a:rPr lang="en-US" sz="2400" dirty="0" smtClean="0"/>
              <a:t>National Salvation Army</a:t>
            </a:r>
          </a:p>
          <a:p>
            <a:pPr marL="914400" lvl="1" indent="-514350">
              <a:buFont typeface="+mj-lt"/>
              <a:buAutoNum type="arabicPeriod"/>
            </a:pPr>
            <a:r>
              <a:rPr lang="en-US" sz="2400" dirty="0" smtClean="0"/>
              <a:t>World Vision</a:t>
            </a:r>
          </a:p>
          <a:p>
            <a:pPr marL="914400" lvl="1" indent="-514350">
              <a:buFont typeface="+mj-lt"/>
              <a:buAutoNum type="arabicPeriod"/>
            </a:pPr>
            <a:r>
              <a:rPr lang="en-US" sz="2400" dirty="0" smtClean="0"/>
              <a:t>American Humane </a:t>
            </a:r>
            <a:r>
              <a:rPr lang="en-US" sz="2400" dirty="0" smtClean="0"/>
              <a:t>Society</a:t>
            </a:r>
          </a:p>
          <a:p>
            <a:pPr marL="914400" lvl="1" indent="-514350">
              <a:buFont typeface="+mj-lt"/>
              <a:buAutoNum type="arabicPeriod"/>
            </a:pPr>
            <a:r>
              <a:rPr lang="en-US" sz="2400" dirty="0" smtClean="0"/>
              <a:t>MOU with VDEM State of Virginia</a:t>
            </a:r>
            <a:endParaRPr lang="en-US" sz="2400" dirty="0" smtClean="0"/>
          </a:p>
          <a:p>
            <a:endParaRPr lang="en-US" dirty="0"/>
          </a:p>
        </p:txBody>
      </p:sp>
      <p:sp>
        <p:nvSpPr>
          <p:cNvPr id="4" name="Footer Placeholder 3"/>
          <p:cNvSpPr>
            <a:spLocks noGrp="1"/>
          </p:cNvSpPr>
          <p:nvPr>
            <p:ph type="ftr" sz="quarter" idx="11"/>
          </p:nvPr>
        </p:nvSpPr>
        <p:spPr/>
        <p:txBody>
          <a:bodyPr/>
          <a:lstStyle/>
          <a:p>
            <a:r>
              <a:rPr lang="en-US" dirty="0" smtClean="0"/>
              <a:t>Green Cross Academy of Traumatology  www.greencross.org</a:t>
            </a:r>
            <a:endParaRPr lang="en-US" dirty="0"/>
          </a:p>
        </p:txBody>
      </p:sp>
      <p:pic>
        <p:nvPicPr>
          <p:cNvPr id="5" name="Picture 2" descr="C:\Users\mary schoenfeldt\Pictures\greencrosslogo-9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732"/>
            <a:ext cx="956199" cy="6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78585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617</TotalTime>
  <Words>2540</Words>
  <Application>Microsoft Macintosh PowerPoint</Application>
  <PresentationFormat>On-screen Show (4:3)</PresentationFormat>
  <Paragraphs>146</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Angles</vt:lpstr>
      <vt:lpstr>Green Cross Academy of Traumatology</vt:lpstr>
      <vt:lpstr>How We Started…</vt:lpstr>
      <vt:lpstr>Who We Are:</vt:lpstr>
      <vt:lpstr>3 Core Missions</vt:lpstr>
      <vt:lpstr>Best Kept Secret…</vt:lpstr>
      <vt:lpstr>When We Deploy… </vt:lpstr>
      <vt:lpstr>Historic Agreement</vt:lpstr>
      <vt:lpstr>Katrina Agreement</vt:lpstr>
      <vt:lpstr>Where We Are Now…</vt:lpstr>
      <vt:lpstr>Where We Are Now…</vt:lpstr>
      <vt:lpstr>Where We Are Going…</vt:lpstr>
      <vt:lpstr>What We Need…</vt:lpstr>
      <vt:lpstr>Important Contact Information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Cross Academy of Traumatology</dc:title>
  <dc:creator>mary schoenfeldt</dc:creator>
  <cp:lastModifiedBy>Benjamin B Keyes</cp:lastModifiedBy>
  <cp:revision>32</cp:revision>
  <dcterms:created xsi:type="dcterms:W3CDTF">2012-03-14T12:57:55Z</dcterms:created>
  <dcterms:modified xsi:type="dcterms:W3CDTF">2017-03-22T14:51:38Z</dcterms:modified>
</cp:coreProperties>
</file>