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279" r:id="rId3"/>
    <p:sldId id="278" r:id="rId4"/>
    <p:sldId id="280" r:id="rId5"/>
    <p:sldId id="266" r:id="rId6"/>
    <p:sldId id="267" r:id="rId7"/>
    <p:sldId id="268" r:id="rId8"/>
    <p:sldId id="269" r:id="rId9"/>
    <p:sldId id="270" r:id="rId10"/>
    <p:sldId id="277" r:id="rId11"/>
    <p:sldId id="274" r:id="rId12"/>
    <p:sldId id="275" r:id="rId13"/>
    <p:sldId id="281" r:id="rId14"/>
    <p:sldId id="283" r:id="rId15"/>
    <p:sldId id="282" r:id="rId16"/>
    <p:sldId id="258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EF087E-765F-4BC7-A570-D238017D7EDB}" type="datetimeFigureOut">
              <a:rPr lang="en-US" smtClean="0"/>
              <a:pPr/>
              <a:t>3/21/2017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F5FF57-3397-4D77-ADC4-99ADDB73CE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98025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381000" y="1752600"/>
            <a:ext cx="8382000" cy="4572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endParaRPr lang="en-US" sz="2000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381000" y="4876800"/>
            <a:ext cx="8382000" cy="1600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 smtClean="0">
              <a:latin typeface="Georgia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381000" y="304800"/>
            <a:ext cx="8382000" cy="2133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4600" y="381000"/>
            <a:ext cx="6248400" cy="2057400"/>
          </a:xfrm>
        </p:spPr>
        <p:txBody>
          <a:bodyPr>
            <a:normAutofit/>
          </a:bodyPr>
          <a:lstStyle>
            <a:lvl1pPr>
              <a:defRPr sz="4000" b="0"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4876800"/>
            <a:ext cx="8382000" cy="838200"/>
          </a:xfrm>
        </p:spPr>
        <p:txBody>
          <a:bodyPr>
            <a:normAutofit/>
          </a:bodyPr>
          <a:lstStyle>
            <a:lvl1pPr marL="0" indent="0" algn="ctr">
              <a:buNone/>
              <a:defRPr sz="3600" b="0">
                <a:solidFill>
                  <a:schemeClr val="bg1"/>
                </a:solidFill>
                <a:latin typeface="Georgia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065C2-7DD9-462F-8D0A-ED8800FC48A4}" type="datetimeFigureOut">
              <a:rPr lang="en-US" smtClean="0"/>
              <a:pPr/>
              <a:t>3/21/2017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60733-2D56-434A-9E92-A9CDACEE69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381000" y="6019800"/>
            <a:ext cx="8382000" cy="457200"/>
          </a:xfrm>
        </p:spPr>
        <p:txBody>
          <a:bodyPr>
            <a:normAutofit/>
          </a:bodyPr>
          <a:lstStyle>
            <a:lvl1pPr algn="ctr">
              <a:buNone/>
              <a:defRPr sz="2400">
                <a:solidFill>
                  <a:schemeClr val="bg1"/>
                </a:solidFill>
                <a:latin typeface="Georgia" pitchFamily="18" charset="0"/>
              </a:defRPr>
            </a:lvl1pPr>
            <a:lvl2pPr>
              <a:defRPr>
                <a:latin typeface="Georgia" pitchFamily="18" charset="0"/>
              </a:defRPr>
            </a:lvl2pPr>
            <a:lvl3pPr>
              <a:defRPr>
                <a:latin typeface="Georgia" pitchFamily="18" charset="0"/>
              </a:defRPr>
            </a:lvl3pPr>
            <a:lvl4pPr>
              <a:defRPr>
                <a:latin typeface="Georgia" pitchFamily="18" charset="0"/>
              </a:defRPr>
            </a:lvl4pPr>
            <a:lvl5pPr>
              <a:defRPr>
                <a:latin typeface="Georgia" pitchFamily="18" charset="0"/>
              </a:defRPr>
            </a:lvl5pPr>
          </a:lstStyle>
          <a:p>
            <a:pPr lvl="0"/>
            <a:r>
              <a:rPr lang="en-US" dirty="0" smtClean="0"/>
              <a:t>Click to edit Master text style</a:t>
            </a:r>
          </a:p>
        </p:txBody>
      </p:sp>
      <p:sp>
        <p:nvSpPr>
          <p:cNvPr id="15" name="Text Placeholder 16"/>
          <p:cNvSpPr>
            <a:spLocks noGrp="1"/>
          </p:cNvSpPr>
          <p:nvPr>
            <p:ph type="body" sz="quarter" idx="14"/>
          </p:nvPr>
        </p:nvSpPr>
        <p:spPr>
          <a:xfrm>
            <a:off x="381000" y="2514600"/>
            <a:ext cx="8382000" cy="2362200"/>
          </a:xfrm>
        </p:spPr>
        <p:txBody>
          <a:bodyPr>
            <a:normAutofit/>
          </a:bodyPr>
          <a:lstStyle>
            <a:lvl1pPr>
              <a:lnSpc>
                <a:spcPct val="114000"/>
              </a:lnSpc>
              <a:buFont typeface="Wingdings" pitchFamily="2" charset="2"/>
              <a:buNone/>
              <a:defRPr sz="20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341313" indent="-341313">
              <a:lnSpc>
                <a:spcPct val="114000"/>
              </a:lnSpc>
              <a:buFont typeface="Wingdings" pitchFamily="2" charset="2"/>
              <a:buChar char="q"/>
              <a:defRPr sz="2000"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736600" indent="-285750">
              <a:lnSpc>
                <a:spcPct val="114000"/>
              </a:lnSpc>
              <a:buFont typeface="Wingdings" pitchFamily="2" charset="2"/>
              <a:buChar char="q"/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917575" indent="-228600">
              <a:lnSpc>
                <a:spcPct val="114000"/>
              </a:lnSpc>
              <a:buFont typeface="Wingdings" pitchFamily="2" charset="2"/>
              <a:buChar char="q"/>
              <a:defRPr sz="1600"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marL="1374775" indent="-228600">
              <a:lnSpc>
                <a:spcPct val="114000"/>
              </a:lnSpc>
              <a:buFont typeface="Wingdings" pitchFamily="2" charset="2"/>
              <a:buChar char="q"/>
              <a:defRPr sz="1400"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3314" name="Picture 2" descr="X:\Public Affairs\Graphics\Logos\2016VDEMlogo\FinalLogo\VDEM_seal2016_trans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304800"/>
            <a:ext cx="2286000" cy="2080407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81000" y="914400"/>
            <a:ext cx="8382000" cy="54102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342900" indent="-342900">
              <a:buFont typeface="Wingdings" charset="2"/>
              <a:buChar char="q"/>
            </a:pPr>
            <a:endParaRPr lang="en-US" sz="2400" dirty="0" smtClean="0">
              <a:solidFill>
                <a:srgbClr val="000000"/>
              </a:solidFill>
            </a:endParaRPr>
          </a:p>
          <a:p>
            <a:endParaRPr lang="en-US" sz="2400" dirty="0" smtClean="0">
              <a:solidFill>
                <a:srgbClr val="000000"/>
              </a:solidFill>
            </a:endParaRPr>
          </a:p>
          <a:p>
            <a:pPr marL="342900" indent="-342900">
              <a:buFont typeface="Wingdings" charset="2"/>
              <a:buChar char="q"/>
            </a:pPr>
            <a:endParaRPr lang="en-US" sz="2400" dirty="0">
              <a:solidFill>
                <a:srgbClr val="000000"/>
              </a:solidFill>
            </a:endParaRPr>
          </a:p>
          <a:p>
            <a:pPr marL="342900" indent="-342900">
              <a:buFont typeface="Wingdings" charset="2"/>
              <a:buChar char="q"/>
            </a:pP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8" name="Title 7"/>
          <p:cNvSpPr txBox="1">
            <a:spLocks/>
          </p:cNvSpPr>
          <p:nvPr userDrawn="1"/>
        </p:nvSpPr>
        <p:spPr>
          <a:xfrm>
            <a:off x="381000" y="228600"/>
            <a:ext cx="8382000" cy="1143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endParaRPr kumimoji="0" lang="en-US" sz="4000" b="1" i="0" u="none" strike="noStrike" kern="1200" cap="small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Constantia" pitchFamily="18" charset="0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 b="0"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/>
          <a:lstStyle>
            <a:lvl1pPr>
              <a:lnSpc>
                <a:spcPct val="114000"/>
              </a:lnSpc>
              <a:buNone/>
              <a:defRPr sz="24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349250" indent="-349250">
              <a:lnSpc>
                <a:spcPct val="114000"/>
              </a:lnSpc>
              <a:buFont typeface="Wingdings" pitchFamily="2" charset="2"/>
              <a:buChar char="q"/>
              <a:tabLst/>
              <a:defRPr sz="2000"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806450" indent="-349250">
              <a:lnSpc>
                <a:spcPct val="114000"/>
              </a:lnSpc>
              <a:buFont typeface="Wingdings" pitchFamily="2" charset="2"/>
              <a:buChar char="q"/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1263650" indent="-349250">
              <a:lnSpc>
                <a:spcPct val="114000"/>
              </a:lnSpc>
              <a:buFont typeface="Wingdings" pitchFamily="2" charset="2"/>
              <a:buChar char="q"/>
              <a:defRPr sz="1600"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marL="1720850" indent="-349250">
              <a:lnSpc>
                <a:spcPct val="114000"/>
              </a:lnSpc>
              <a:buFont typeface="Wingdings" pitchFamily="2" charset="2"/>
              <a:buChar char="q"/>
              <a:defRPr sz="1400"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065C2-7DD9-462F-8D0A-ED8800FC48A4}" type="datetimeFigureOut">
              <a:rPr lang="en-US" smtClean="0"/>
              <a:pPr/>
              <a:t>3/21/2017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51C2A-A861-41FB-BCC5-2BD781799C1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066800" y="6324600"/>
            <a:ext cx="76962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12290" name="Picture 2" descr="X:\Public Affairs\Graphics\Logos\2016VDEMlogo\VDEM_seal2016_trans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5486400"/>
            <a:ext cx="1172225" cy="10668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381000" y="914400"/>
            <a:ext cx="8382000" cy="54102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342900" indent="-342900">
              <a:buFont typeface="Wingdings" charset="2"/>
              <a:buChar char="q"/>
            </a:pPr>
            <a:endParaRPr lang="en-US" sz="2400" dirty="0" smtClean="0">
              <a:solidFill>
                <a:srgbClr val="000000"/>
              </a:solidFill>
            </a:endParaRPr>
          </a:p>
          <a:p>
            <a:endParaRPr lang="en-US" sz="2400" dirty="0" smtClean="0">
              <a:solidFill>
                <a:srgbClr val="000000"/>
              </a:solidFill>
            </a:endParaRPr>
          </a:p>
          <a:p>
            <a:pPr marL="342900" indent="-342900">
              <a:buFont typeface="Wingdings" charset="2"/>
              <a:buChar char="q"/>
            </a:pPr>
            <a:endParaRPr lang="en-US" sz="2400" dirty="0">
              <a:solidFill>
                <a:srgbClr val="000000"/>
              </a:solidFill>
            </a:endParaRPr>
          </a:p>
          <a:p>
            <a:pPr marL="342900" indent="-342900">
              <a:buFont typeface="Wingdings" charset="2"/>
              <a:buChar char="q"/>
            </a:pP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9" name="Title 7"/>
          <p:cNvSpPr txBox="1">
            <a:spLocks/>
          </p:cNvSpPr>
          <p:nvPr userDrawn="1"/>
        </p:nvSpPr>
        <p:spPr>
          <a:xfrm>
            <a:off x="381000" y="228600"/>
            <a:ext cx="8382000" cy="1143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endParaRPr kumimoji="0" lang="en-US" sz="4000" b="1" i="0" u="none" strike="noStrike" kern="1200" cap="small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Constantia" pitchFamily="18" charset="0"/>
              <a:ea typeface="+mn-ea"/>
              <a:cs typeface="+mn-cs"/>
            </a:endParaRP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143000" y="6324600"/>
            <a:ext cx="7620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 b="0"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38600" cy="4602163"/>
          </a:xfrm>
        </p:spPr>
        <p:txBody>
          <a:bodyPr/>
          <a:lstStyle>
            <a:lvl1pPr>
              <a:lnSpc>
                <a:spcPct val="114000"/>
              </a:lnSpc>
              <a:buFont typeface="Wingdings" pitchFamily="2" charset="2"/>
              <a:buNone/>
              <a:defRPr sz="24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349250" indent="-349250">
              <a:lnSpc>
                <a:spcPct val="114000"/>
              </a:lnSpc>
              <a:buFont typeface="Wingdings" pitchFamily="2" charset="2"/>
              <a:buChar char="q"/>
              <a:defRPr sz="2000"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746125" indent="-288925">
              <a:lnSpc>
                <a:spcPct val="114000"/>
              </a:lnSpc>
              <a:buFont typeface="Wingdings" pitchFamily="2" charset="2"/>
              <a:buChar char="q"/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1035050" indent="-228600">
              <a:lnSpc>
                <a:spcPct val="114000"/>
              </a:lnSpc>
              <a:buFont typeface="Wingdings" pitchFamily="2" charset="2"/>
              <a:buChar char="q"/>
              <a:defRPr sz="1600"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marL="1371600" indent="-228600">
              <a:lnSpc>
                <a:spcPct val="114000"/>
              </a:lnSpc>
              <a:buFont typeface="Wingdings" pitchFamily="2" charset="2"/>
              <a:buChar char="q"/>
              <a:defRPr sz="1600"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38600" cy="4602163"/>
          </a:xfrm>
        </p:spPr>
        <p:txBody>
          <a:bodyPr/>
          <a:lstStyle>
            <a:lvl1pPr>
              <a:lnSpc>
                <a:spcPct val="114000"/>
              </a:lnSpc>
              <a:buFont typeface="Wingdings" pitchFamily="2" charset="2"/>
              <a:buNone/>
              <a:defRPr sz="24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349250" indent="-349250">
              <a:lnSpc>
                <a:spcPct val="114000"/>
              </a:lnSpc>
              <a:buFont typeface="Wingdings" pitchFamily="2" charset="2"/>
              <a:buChar char="q"/>
              <a:defRPr sz="2000"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746125" indent="-288925">
              <a:lnSpc>
                <a:spcPct val="114000"/>
              </a:lnSpc>
              <a:buFont typeface="Wingdings" pitchFamily="2" charset="2"/>
              <a:buChar char="q"/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1143000" indent="-228600">
              <a:lnSpc>
                <a:spcPct val="114000"/>
              </a:lnSpc>
              <a:buFont typeface="Wingdings" pitchFamily="2" charset="2"/>
              <a:buChar char="q"/>
              <a:defRPr sz="1600"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marL="1371600" indent="-228600">
              <a:lnSpc>
                <a:spcPct val="114000"/>
              </a:lnSpc>
              <a:buFont typeface="Wingdings" pitchFamily="2" charset="2"/>
              <a:buChar char="q"/>
              <a:defRPr sz="1600"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065C2-7DD9-462F-8D0A-ED8800FC48A4}" type="datetimeFigureOut">
              <a:rPr lang="en-US" smtClean="0"/>
              <a:pPr/>
              <a:t>3/21/2017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60733-2D56-434A-9E92-A9CDACEE693A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2" name="Picture 2" descr="X:\Public Affairs\Graphics\Logos\2016VDEMlogo\VDEM_seal2016_trans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5486400"/>
            <a:ext cx="1172225" cy="10668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381000" y="914400"/>
            <a:ext cx="8382000" cy="54102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342900" indent="-342900">
              <a:buFont typeface="Wingdings" charset="2"/>
              <a:buChar char="q"/>
            </a:pPr>
            <a:endParaRPr lang="en-US" sz="2400" dirty="0" smtClean="0">
              <a:solidFill>
                <a:srgbClr val="0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sz="2400" dirty="0" smtClean="0">
              <a:solidFill>
                <a:srgbClr val="0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indent="-342900">
              <a:buFont typeface="Wingdings" charset="2"/>
              <a:buChar char="q"/>
            </a:pPr>
            <a:endParaRPr lang="en-US" sz="2400" dirty="0">
              <a:solidFill>
                <a:srgbClr val="0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indent="-342900">
              <a:buFont typeface="Wingdings" charset="2"/>
              <a:buChar char="q"/>
            </a:pPr>
            <a:endParaRPr lang="en-US" sz="2400" dirty="0">
              <a:solidFill>
                <a:srgbClr val="0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Title 7"/>
          <p:cNvSpPr txBox="1">
            <a:spLocks/>
          </p:cNvSpPr>
          <p:nvPr userDrawn="1"/>
        </p:nvSpPr>
        <p:spPr>
          <a:xfrm>
            <a:off x="381000" y="228600"/>
            <a:ext cx="8382000" cy="1143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endParaRPr kumimoji="0" lang="en-US" sz="4000" b="1" i="0" u="none" strike="noStrike" kern="1200" cap="small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Constantia" pitchFamily="18" charset="0"/>
              <a:ea typeface="+mn-ea"/>
              <a:cs typeface="+mn-cs"/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143000" y="6324600"/>
            <a:ext cx="7620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 b="0"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065C2-7DD9-462F-8D0A-ED8800FC48A4}" type="datetimeFigureOut">
              <a:rPr lang="en-US" smtClean="0"/>
              <a:pPr/>
              <a:t>3/21/2017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60733-2D56-434A-9E92-A9CDACEE693A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2" descr="X:\Public Affairs\Graphics\Logos\2016VDEMlogo\VDEM_seal2016_trans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5486400"/>
            <a:ext cx="1172225" cy="10668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381000" y="914400"/>
            <a:ext cx="8382000" cy="54102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342900" indent="-342900">
              <a:buFont typeface="Wingdings" charset="2"/>
              <a:buChar char="q"/>
            </a:pPr>
            <a:endParaRPr lang="en-US" sz="2400" dirty="0" smtClean="0">
              <a:solidFill>
                <a:srgbClr val="0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sz="2400" dirty="0" smtClean="0">
              <a:solidFill>
                <a:srgbClr val="0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indent="-342900">
              <a:buFont typeface="Wingdings" charset="2"/>
              <a:buChar char="q"/>
            </a:pPr>
            <a:endParaRPr lang="en-US" sz="2400" dirty="0">
              <a:solidFill>
                <a:srgbClr val="0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indent="-342900">
              <a:buFont typeface="Wingdings" charset="2"/>
              <a:buChar char="q"/>
            </a:pPr>
            <a:endParaRPr lang="en-US" sz="2400" dirty="0">
              <a:solidFill>
                <a:srgbClr val="0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Title 7"/>
          <p:cNvSpPr txBox="1">
            <a:spLocks/>
          </p:cNvSpPr>
          <p:nvPr userDrawn="1"/>
        </p:nvSpPr>
        <p:spPr>
          <a:xfrm>
            <a:off x="381000" y="228600"/>
            <a:ext cx="8382000" cy="1143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en-US" sz="4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Georgia" pitchFamily="18" charset="0"/>
                <a:ea typeface="+mn-ea"/>
                <a:cs typeface="+mn-cs"/>
              </a:rPr>
              <a:t>SAMPLE</a:t>
            </a:r>
            <a:endParaRPr kumimoji="0" lang="en-US" sz="4000" b="0" i="0" u="none" strike="noStrike" kern="1200" cap="small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Georgia" pitchFamily="18" charset="0"/>
              <a:ea typeface="+mn-ea"/>
              <a:cs typeface="+mn-cs"/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1143000" y="6324600"/>
            <a:ext cx="7620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065C2-7DD9-462F-8D0A-ED8800FC48A4}" type="datetimeFigureOut">
              <a:rPr lang="en-US" smtClean="0"/>
              <a:pPr/>
              <a:t>3/21/2017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7A960733-2D56-434A-9E92-A9CDACEE693A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2" descr="X:\Public Affairs\Graphics\Logos\2016VDEMlogo\VDEM_seal2016_trans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5486400"/>
            <a:ext cx="1172225" cy="10668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4065C2-7DD9-462F-8D0A-ED8800FC48A4}" type="datetimeFigureOut">
              <a:rPr lang="en-US" smtClean="0"/>
              <a:pPr/>
              <a:t>3/21/2017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960733-2D56-434A-9E92-A9CDACEE693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Palatino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VDEM </a:t>
            </a:r>
            <a:br>
              <a:rPr lang="en-US" sz="4800" dirty="0" smtClean="0"/>
            </a:br>
            <a:r>
              <a:rPr lang="en-US" sz="4800" dirty="0" smtClean="0"/>
              <a:t>Division Reviews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5181600"/>
            <a:ext cx="8382000" cy="8382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Virginia Emergency Management Symposium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5786735"/>
            <a:ext cx="830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  <a:latin typeface="Georgia" pitchFamily="18" charset="0"/>
              </a:rPr>
              <a:t>March 22, 2017</a:t>
            </a:r>
            <a:endParaRPr lang="en-US" sz="2400" dirty="0">
              <a:solidFill>
                <a:schemeClr val="bg1"/>
              </a:solidFill>
              <a:latin typeface="Georgia" pitchFamily="18" charset="0"/>
            </a:endParaRPr>
          </a:p>
        </p:txBody>
      </p:sp>
      <p:pic>
        <p:nvPicPr>
          <p:cNvPr id="7" name="Picture 6" descr="vems2017.jpg"/>
          <p:cNvPicPr>
            <a:picLocks noChangeAspect="1"/>
          </p:cNvPicPr>
          <p:nvPr/>
        </p:nvPicPr>
        <p:blipFill>
          <a:blip r:embed="rId2" cstate="print"/>
          <a:srcRect l="14681" t="10769" r="11913" b="12307"/>
          <a:stretch>
            <a:fillRect/>
          </a:stretch>
        </p:blipFill>
        <p:spPr>
          <a:xfrm>
            <a:off x="457200" y="381000"/>
            <a:ext cx="1981200" cy="19812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Battle Rhythm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Planning / Meeting Cycle for EOC</a:t>
            </a:r>
          </a:p>
          <a:p>
            <a:pPr lvl="2"/>
            <a:r>
              <a:rPr lang="en-US" dirty="0" smtClean="0"/>
              <a:t>Command and General Staff meetings</a:t>
            </a:r>
          </a:p>
          <a:p>
            <a:pPr lvl="2"/>
            <a:r>
              <a:rPr lang="en-US" dirty="0" smtClean="0"/>
              <a:t>EEI / Reporting times</a:t>
            </a:r>
          </a:p>
          <a:p>
            <a:pPr lvl="2"/>
            <a:r>
              <a:rPr lang="en-US" dirty="0" smtClean="0"/>
              <a:t>Document Production times</a:t>
            </a:r>
          </a:p>
          <a:p>
            <a:pPr lvl="3"/>
            <a:r>
              <a:rPr lang="en-US" dirty="0" smtClean="0"/>
              <a:t>Dashboards</a:t>
            </a:r>
          </a:p>
          <a:p>
            <a:pPr lvl="3"/>
            <a:r>
              <a:rPr lang="en-US" dirty="0" smtClean="0"/>
              <a:t>Sit Reps</a:t>
            </a:r>
          </a:p>
          <a:p>
            <a:pPr lvl="2"/>
            <a:r>
              <a:rPr lang="en-US" dirty="0" smtClean="0"/>
              <a:t>Conference Calls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Request for Assistance Process Flow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676400" y="1371600"/>
            <a:ext cx="5943600" cy="501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Regional Support Branch Process Flow</a:t>
            </a:r>
            <a:endParaRPr lang="en-US" sz="36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Working with Regional Staff and OPS to fine tune</a:t>
            </a:r>
          </a:p>
          <a:p>
            <a:pPr lvl="2"/>
            <a:r>
              <a:rPr lang="en-US" dirty="0" smtClean="0"/>
              <a:t>Update of Request Management Process</a:t>
            </a:r>
          </a:p>
          <a:p>
            <a:pPr lvl="2"/>
            <a:r>
              <a:rPr lang="en-US" dirty="0" smtClean="0"/>
              <a:t>Localities requests vetted through regional office first; then through VEST</a:t>
            </a:r>
          </a:p>
          <a:p>
            <a:pPr lvl="2"/>
            <a:r>
              <a:rPr lang="en-US" dirty="0" smtClean="0"/>
              <a:t>Seamless to localities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Regional Offices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Jack King, Division East Director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Regional Staffing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Division East – Regions 1, 5, 7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Division West –Regions 2, 3, 4, 6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Regional Office Staff</a:t>
            </a:r>
          </a:p>
          <a:p>
            <a:pPr lvl="2">
              <a:buFont typeface="Arial" pitchFamily="34" charset="0"/>
              <a:buChar char="•"/>
            </a:pPr>
            <a:r>
              <a:rPr lang="en-US" sz="2000" dirty="0" smtClean="0"/>
              <a:t>Chief Regional Coordinator</a:t>
            </a:r>
          </a:p>
          <a:p>
            <a:pPr lvl="2">
              <a:buFont typeface="Arial" pitchFamily="34" charset="0"/>
              <a:buChar char="•"/>
            </a:pPr>
            <a:r>
              <a:rPr lang="en-US" sz="2000" dirty="0" smtClean="0"/>
              <a:t>Disaster Response and Recovery Officer</a:t>
            </a:r>
          </a:p>
          <a:p>
            <a:pPr lvl="2">
              <a:buFont typeface="Arial" pitchFamily="34" charset="0"/>
              <a:buChar char="•"/>
            </a:pPr>
            <a:r>
              <a:rPr lang="en-US" sz="2000" dirty="0" smtClean="0"/>
              <a:t>Planner</a:t>
            </a:r>
          </a:p>
          <a:p>
            <a:pPr lvl="2">
              <a:buFont typeface="Arial" pitchFamily="34" charset="0"/>
              <a:buChar char="•"/>
            </a:pPr>
            <a:r>
              <a:rPr lang="en-US" sz="2000" dirty="0" smtClean="0"/>
              <a:t>Hazardous Materials Officer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Grants Program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Richard Hazel, Grants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Questions?	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90600" y="1447800"/>
            <a:ext cx="7696200" cy="4678363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567979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VDEM Reorganization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Susan Mongold, Deputy, Mission Support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VDEM Organizational Chart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52400" y="1562100"/>
            <a:ext cx="9296400" cy="499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VEST Office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Michelle Oblinsky, VEST Director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VEST Office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Created as part of Reorganization</a:t>
            </a:r>
          </a:p>
          <a:p>
            <a:pPr lvl="2"/>
            <a:r>
              <a:rPr lang="en-US" dirty="0" smtClean="0"/>
              <a:t>VEST Director</a:t>
            </a:r>
          </a:p>
          <a:p>
            <a:pPr lvl="2"/>
            <a:r>
              <a:rPr lang="en-US" dirty="0" smtClean="0"/>
              <a:t>3 Full Time VEST Coordinators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Report to State Coordinator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Work with all Divisions in both Bureaus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All Full Time VDEM Employees have a role in VEST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VEST Office Responsibilities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Develop &amp; Maintain Staffing / Roster</a:t>
            </a:r>
          </a:p>
          <a:p>
            <a:pPr lvl="2"/>
            <a:r>
              <a:rPr lang="en-US" dirty="0" smtClean="0"/>
              <a:t>Three Teams (A, B, C)</a:t>
            </a:r>
          </a:p>
          <a:p>
            <a:pPr lvl="2"/>
            <a:r>
              <a:rPr lang="en-US" dirty="0" smtClean="0"/>
              <a:t>VDEM staffs Key Positions on VEST Organizational Chart</a:t>
            </a:r>
          </a:p>
          <a:p>
            <a:pPr lvl="2"/>
            <a:r>
              <a:rPr lang="en-US" dirty="0" smtClean="0"/>
              <a:t>Other State Agencies fill ESF roles</a:t>
            </a:r>
          </a:p>
          <a:p>
            <a:pPr lvl="2"/>
            <a:r>
              <a:rPr lang="en-US" dirty="0" smtClean="0"/>
              <a:t>VEST not just Response, but also Recovery</a:t>
            </a:r>
          </a:p>
          <a:p>
            <a:pPr lvl="3"/>
            <a:r>
              <a:rPr lang="en-US" dirty="0" smtClean="0"/>
              <a:t>Recovery an Agency Mission, not a Division’s Mission 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28600" y="-76200"/>
            <a:ext cx="9877888" cy="7078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2514600" y="5791200"/>
            <a:ext cx="32047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1" dirty="0" smtClean="0">
                <a:solidFill>
                  <a:schemeClr val="bg1"/>
                </a:solidFill>
              </a:rPr>
              <a:t>VEST Organization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VEST Office Responsibilities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General EOC Readiness</a:t>
            </a:r>
          </a:p>
          <a:p>
            <a:pPr lvl="2"/>
            <a:r>
              <a:rPr lang="en-US" dirty="0" smtClean="0"/>
              <a:t>Systems </a:t>
            </a:r>
          </a:p>
          <a:p>
            <a:pPr lvl="2"/>
            <a:r>
              <a:rPr lang="en-US" dirty="0" smtClean="0"/>
              <a:t>Equipment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Provide Guidance</a:t>
            </a:r>
          </a:p>
          <a:p>
            <a:pPr lvl="2"/>
            <a:r>
              <a:rPr lang="en-US" dirty="0" smtClean="0"/>
              <a:t>Develop Policies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Follow through on AAR Items / Corrective Action Plans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Training for VEST / state agencies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VEST Training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Training conducted Weekly, lead by VEST Office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Training Grouped by ICS Section</a:t>
            </a:r>
          </a:p>
          <a:p>
            <a:pPr lvl="2"/>
            <a:r>
              <a:rPr lang="en-US" dirty="0" smtClean="0"/>
              <a:t>Approximately 4 week rotation per group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Topics such as</a:t>
            </a:r>
          </a:p>
          <a:p>
            <a:pPr lvl="2"/>
            <a:r>
              <a:rPr lang="en-US" dirty="0" smtClean="0"/>
              <a:t>Task Books </a:t>
            </a:r>
          </a:p>
          <a:p>
            <a:pPr lvl="2"/>
            <a:r>
              <a:rPr lang="en-US" dirty="0" smtClean="0"/>
              <a:t>SOP / Check Lists</a:t>
            </a:r>
          </a:p>
          <a:p>
            <a:pPr lvl="2"/>
            <a:r>
              <a:rPr lang="en-US" dirty="0" smtClean="0"/>
              <a:t>New Processes</a:t>
            </a:r>
          </a:p>
          <a:p>
            <a:pPr lvl="2"/>
            <a:r>
              <a:rPr lang="en-US" dirty="0" smtClean="0"/>
              <a:t>WebEOC Boards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Sessions end with mini-exercises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VDEM Guide">
      <a:dk1>
        <a:sysClr val="windowText" lastClr="000000"/>
      </a:dk1>
      <a:lt1>
        <a:sysClr val="window" lastClr="FFFFFF"/>
      </a:lt1>
      <a:dk2>
        <a:srgbClr val="1B3668"/>
      </a:dk2>
      <a:lt2>
        <a:srgbClr val="BFBFBF"/>
      </a:lt2>
      <a:accent1>
        <a:srgbClr val="1B3668"/>
      </a:accent1>
      <a:accent2>
        <a:srgbClr val="E31837"/>
      </a:accent2>
      <a:accent3>
        <a:srgbClr val="648C1A"/>
      </a:accent3>
      <a:accent4>
        <a:srgbClr val="8064A2"/>
      </a:accent4>
      <a:accent5>
        <a:srgbClr val="4BACC6"/>
      </a:accent5>
      <a:accent6>
        <a:srgbClr val="FF9E16"/>
      </a:accent6>
      <a:hlink>
        <a:srgbClr val="0000FF"/>
      </a:hlink>
      <a:folHlink>
        <a:srgbClr val="1B366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514</TotalTime>
  <Words>295</Words>
  <Application>Microsoft Office PowerPoint</Application>
  <PresentationFormat>On-screen Show (4:3)</PresentationFormat>
  <Paragraphs>69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VDEM  Division Reviews</vt:lpstr>
      <vt:lpstr>VDEM Reorganization</vt:lpstr>
      <vt:lpstr>VDEM Organizational Chart</vt:lpstr>
      <vt:lpstr>VEST Office</vt:lpstr>
      <vt:lpstr>VEST Office </vt:lpstr>
      <vt:lpstr>VEST Office Responsibilities</vt:lpstr>
      <vt:lpstr>Slide 7</vt:lpstr>
      <vt:lpstr>VEST Office Responsibilities</vt:lpstr>
      <vt:lpstr>VEST Training</vt:lpstr>
      <vt:lpstr>Battle Rhythm</vt:lpstr>
      <vt:lpstr>Request for Assistance Process Flow</vt:lpstr>
      <vt:lpstr>Regional Support Branch Process Flow</vt:lpstr>
      <vt:lpstr>Regional Offices</vt:lpstr>
      <vt:lpstr>Regional Staffing</vt:lpstr>
      <vt:lpstr>Grants Program</vt:lpstr>
      <vt:lpstr>Questions? </vt:lpstr>
    </vt:vector>
  </TitlesOfParts>
  <Company>Virginia IT Infrastructure Partnership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bcrawford</dc:creator>
  <cp:lastModifiedBy>moblinsky</cp:lastModifiedBy>
  <cp:revision>64</cp:revision>
  <dcterms:created xsi:type="dcterms:W3CDTF">2015-12-02T16:50:16Z</dcterms:created>
  <dcterms:modified xsi:type="dcterms:W3CDTF">2017-03-22T03:01:42Z</dcterms:modified>
</cp:coreProperties>
</file>