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tags/tag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3.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04" r:id="rId2"/>
    <p:sldId id="257" r:id="rId3"/>
    <p:sldId id="313" r:id="rId4"/>
    <p:sldId id="326" r:id="rId5"/>
    <p:sldId id="305" r:id="rId6"/>
    <p:sldId id="306" r:id="rId7"/>
    <p:sldId id="307" r:id="rId8"/>
    <p:sldId id="328" r:id="rId9"/>
    <p:sldId id="329" r:id="rId10"/>
    <p:sldId id="330" r:id="rId11"/>
    <p:sldId id="298" r:id="rId12"/>
    <p:sldId id="325" r:id="rId13"/>
    <p:sldId id="327" r:id="rId14"/>
    <p:sldId id="294" r:id="rId15"/>
    <p:sldId id="302" r:id="rId16"/>
    <p:sldId id="303" r:id="rId17"/>
    <p:sldId id="331" r:id="rId18"/>
    <p:sldId id="314" r:id="rId19"/>
    <p:sldId id="286" r:id="rId20"/>
    <p:sldId id="287" r:id="rId21"/>
    <p:sldId id="292" r:id="rId22"/>
    <p:sldId id="285" r:id="rId23"/>
    <p:sldId id="320" r:id="rId24"/>
    <p:sldId id="322" r:id="rId25"/>
    <p:sldId id="289" r:id="rId26"/>
    <p:sldId id="288" r:id="rId27"/>
    <p:sldId id="291" r:id="rId28"/>
    <p:sldId id="312" r:id="rId29"/>
    <p:sldId id="332" r:id="rId30"/>
    <p:sldId id="324" r:id="rId31"/>
    <p:sldId id="258" r:id="rId32"/>
    <p:sldId id="269" r:id="rId33"/>
    <p:sldId id="317" r:id="rId34"/>
    <p:sldId id="318" r:id="rId35"/>
    <p:sldId id="333" r:id="rId36"/>
    <p:sldId id="319" r:id="rId37"/>
    <p:sldId id="316" r:id="rId38"/>
    <p:sldId id="323" r:id="rId39"/>
    <p:sldId id="315" r:id="rId40"/>
    <p:sldId id="279"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8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91377" autoAdjust="0"/>
  </p:normalViewPr>
  <p:slideViewPr>
    <p:cSldViewPr snapToGrid="0">
      <p:cViewPr varScale="1">
        <p:scale>
          <a:sx n="80" d="100"/>
          <a:sy n="80" d="100"/>
        </p:scale>
        <p:origin x="-450" y="-84"/>
      </p:cViewPr>
      <p:guideLst>
        <p:guide orient="horz" pos="2160"/>
        <p:guide pos="3840"/>
      </p:guideLst>
    </p:cSldViewPr>
  </p:slideViewPr>
  <p:outlineViewPr>
    <p:cViewPr>
      <p:scale>
        <a:sx n="33" d="100"/>
        <a:sy n="33" d="100"/>
      </p:scale>
      <p:origin x="0" y="-14844"/>
    </p:cViewPr>
  </p:outlineViewPr>
  <p:notesTextViewPr>
    <p:cViewPr>
      <p:scale>
        <a:sx n="1" d="1"/>
        <a:sy n="1" d="1"/>
      </p:scale>
      <p:origin x="0" y="0"/>
    </p:cViewPr>
  </p:notesTextViewPr>
  <p:notesViewPr>
    <p:cSldViewPr snapToGrid="0">
      <p:cViewPr>
        <p:scale>
          <a:sx n="70" d="100"/>
          <a:sy n="70" d="100"/>
        </p:scale>
        <p:origin x="3270" y="534"/>
      </p:cViewPr>
      <p:guideLst>
        <p:guide orient="horz" pos="2880"/>
        <p:guide orient="horz" pos="2928"/>
        <p:guide pos="2160"/>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27304862183826"/>
          <c:y val="0.13119386526969021"/>
          <c:w val="0.40020762258545856"/>
          <c:h val="0.76807077411141023"/>
        </c:manualLayout>
      </c:layout>
      <c:pieChart>
        <c:varyColors val="1"/>
        <c:ser>
          <c:idx val="0"/>
          <c:order val="0"/>
          <c:explosion val="6"/>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7.107276105464215E-2"/>
                  <c:y val="0.12686435247821587"/>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1230843506590872E-2"/>
                  <c:y val="-0.10153493831780484"/>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5205032381127052E-2"/>
                  <c:y val="-0.12631890936965925"/>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0968369340129874"/>
                  <c:y val="5.0064555473461891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5185939650379663E-2"/>
                  <c:y val="0.12901243452497085"/>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Sheet1!$A$1:$A$5</c:f>
              <c:strCache>
                <c:ptCount val="5"/>
                <c:pt idx="0">
                  <c:v>Personality</c:v>
                </c:pt>
                <c:pt idx="1">
                  <c:v>Leadership</c:v>
                </c:pt>
                <c:pt idx="2">
                  <c:v>Group dynamics</c:v>
                </c:pt>
                <c:pt idx="3">
                  <c:v>The work of the committee</c:v>
                </c:pt>
                <c:pt idx="4">
                  <c:v>Everything else in your life</c:v>
                </c:pt>
              </c:strCache>
            </c:strRef>
          </c:cat>
          <c:val>
            <c:numRef>
              <c:f>Sheet1!$B$1:$B$5</c:f>
              <c:numCache>
                <c:formatCode>0%</c:formatCode>
                <c:ptCount val="5"/>
                <c:pt idx="0">
                  <c:v>0.22</c:v>
                </c:pt>
                <c:pt idx="1">
                  <c:v>0.26</c:v>
                </c:pt>
                <c:pt idx="2">
                  <c:v>0.23</c:v>
                </c:pt>
                <c:pt idx="3">
                  <c:v>0.17</c:v>
                </c:pt>
                <c:pt idx="4">
                  <c:v>0.12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2462004205920643"/>
          <c:y val="0.1521076395411127"/>
          <c:w val="0.47537995794079357"/>
          <c:h val="0.70827802475319845"/>
        </c:manualLayout>
      </c:layout>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8A7A63D-BF6B-4325-8FDB-9B923B8E9A46}" type="datetimeFigureOut">
              <a:rPr lang="en-US" smtClean="0"/>
              <a:t>9/29/2016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FEA85CA-E2A2-4449-8AF7-A5871375AB8E}" type="slidenum">
              <a:rPr lang="en-US" smtClean="0"/>
              <a:t>‹#›</a:t>
            </a:fld>
            <a:endParaRPr lang="en-US" dirty="0"/>
          </a:p>
        </p:txBody>
      </p:sp>
    </p:spTree>
    <p:extLst>
      <p:ext uri="{BB962C8B-B14F-4D97-AF65-F5344CB8AC3E}">
        <p14:creationId xmlns:p14="http://schemas.microsoft.com/office/powerpoint/2010/main" val="311104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r>
            <a:br>
              <a:rPr lang="en-US" baseline="0" dirty="0" smtClean="0"/>
            </a:b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FEA85CA-E2A2-4449-8AF7-A5871375AB8E}" type="slidenum">
              <a:rPr lang="en-US" smtClean="0"/>
              <a:t>1</a:t>
            </a:fld>
            <a:endParaRPr lang="en-US" dirty="0"/>
          </a:p>
        </p:txBody>
      </p:sp>
    </p:spTree>
    <p:extLst>
      <p:ext uri="{BB962C8B-B14F-4D97-AF65-F5344CB8AC3E}">
        <p14:creationId xmlns:p14="http://schemas.microsoft.com/office/powerpoint/2010/main" val="3301330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smtClean="0"/>
          </a:p>
        </p:txBody>
      </p:sp>
      <p:sp>
        <p:nvSpPr>
          <p:cNvPr id="4" name="Slide Number Placeholder 3"/>
          <p:cNvSpPr>
            <a:spLocks noGrp="1"/>
          </p:cNvSpPr>
          <p:nvPr>
            <p:ph type="sldNum" sz="quarter" idx="10"/>
          </p:nvPr>
        </p:nvSpPr>
        <p:spPr/>
        <p:txBody>
          <a:bodyPr/>
          <a:lstStyle/>
          <a:p>
            <a:fld id="{3FEA85CA-E2A2-4449-8AF7-A5871375AB8E}" type="slidenum">
              <a:rPr lang="en-US" smtClean="0"/>
              <a:t>10</a:t>
            </a:fld>
            <a:endParaRPr lang="en-US" dirty="0"/>
          </a:p>
        </p:txBody>
      </p:sp>
    </p:spTree>
    <p:extLst>
      <p:ext uri="{BB962C8B-B14F-4D97-AF65-F5344CB8AC3E}">
        <p14:creationId xmlns:p14="http://schemas.microsoft.com/office/powerpoint/2010/main" val="1725483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A85CA-E2A2-4449-8AF7-A5871375AB8E}" type="slidenum">
              <a:rPr lang="en-US" smtClean="0"/>
              <a:t>11</a:t>
            </a:fld>
            <a:endParaRPr lang="en-US" dirty="0"/>
          </a:p>
        </p:txBody>
      </p:sp>
    </p:spTree>
    <p:extLst>
      <p:ext uri="{BB962C8B-B14F-4D97-AF65-F5344CB8AC3E}">
        <p14:creationId xmlns:p14="http://schemas.microsoft.com/office/powerpoint/2010/main" val="38129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A85CA-E2A2-4449-8AF7-A5871375AB8E}" type="slidenum">
              <a:rPr lang="en-US" smtClean="0"/>
              <a:t>12</a:t>
            </a:fld>
            <a:endParaRPr lang="en-US" dirty="0"/>
          </a:p>
        </p:txBody>
      </p:sp>
      <p:sp>
        <p:nvSpPr>
          <p:cNvPr id="5" name="TextBox 4"/>
          <p:cNvSpPr txBox="1"/>
          <p:nvPr/>
        </p:nvSpPr>
        <p:spPr>
          <a:xfrm>
            <a:off x="0" y="0"/>
            <a:ext cx="3894667" cy="371087"/>
          </a:xfrm>
          <a:prstGeom prst="rect">
            <a:avLst/>
          </a:prstGeom>
          <a:noFill/>
        </p:spPr>
        <p:txBody>
          <a:bodyPr vert="horz" lIns="93177" tIns="46589" rIns="93177" bIns="46589" rtlCol="0">
            <a:spAutoFit/>
          </a:bodyPr>
          <a:lstStyle/>
          <a:p>
            <a:endParaRPr lang="en-US" dirty="0"/>
          </a:p>
        </p:txBody>
      </p:sp>
    </p:spTree>
    <p:extLst>
      <p:ext uri="{BB962C8B-B14F-4D97-AF65-F5344CB8AC3E}">
        <p14:creationId xmlns:p14="http://schemas.microsoft.com/office/powerpoint/2010/main" val="2864076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A85CA-E2A2-4449-8AF7-A5871375AB8E}" type="slidenum">
              <a:rPr lang="en-US" smtClean="0"/>
              <a:t>13</a:t>
            </a:fld>
            <a:endParaRPr lang="en-US" dirty="0"/>
          </a:p>
        </p:txBody>
      </p:sp>
    </p:spTree>
    <p:extLst>
      <p:ext uri="{BB962C8B-B14F-4D97-AF65-F5344CB8AC3E}">
        <p14:creationId xmlns:p14="http://schemas.microsoft.com/office/powerpoint/2010/main" val="474091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FEA85CA-E2A2-4449-8AF7-A5871375AB8E}" type="slidenum">
              <a:rPr lang="en-US" smtClean="0"/>
              <a:t>14</a:t>
            </a:fld>
            <a:endParaRPr lang="en-US" dirty="0"/>
          </a:p>
        </p:txBody>
      </p:sp>
    </p:spTree>
    <p:extLst>
      <p:ext uri="{BB962C8B-B14F-4D97-AF65-F5344CB8AC3E}">
        <p14:creationId xmlns:p14="http://schemas.microsoft.com/office/powerpoint/2010/main" val="2560831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A85CA-E2A2-4449-8AF7-A5871375AB8E}" type="slidenum">
              <a:rPr lang="en-US" smtClean="0"/>
              <a:t>15</a:t>
            </a:fld>
            <a:endParaRPr lang="en-US" dirty="0"/>
          </a:p>
        </p:txBody>
      </p:sp>
    </p:spTree>
    <p:extLst>
      <p:ext uri="{BB962C8B-B14F-4D97-AF65-F5344CB8AC3E}">
        <p14:creationId xmlns:p14="http://schemas.microsoft.com/office/powerpoint/2010/main" val="3093138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3FEA85CA-E2A2-4449-8AF7-A5871375AB8E}" type="slidenum">
              <a:rPr lang="en-US" smtClean="0"/>
              <a:t>16</a:t>
            </a:fld>
            <a:endParaRPr lang="en-US" dirty="0"/>
          </a:p>
        </p:txBody>
      </p:sp>
    </p:spTree>
    <p:extLst>
      <p:ext uri="{BB962C8B-B14F-4D97-AF65-F5344CB8AC3E}">
        <p14:creationId xmlns:p14="http://schemas.microsoft.com/office/powerpoint/2010/main" val="1695579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A85CA-E2A2-4449-8AF7-A5871375AB8E}" type="slidenum">
              <a:rPr lang="en-US" smtClean="0"/>
              <a:t>17</a:t>
            </a:fld>
            <a:endParaRPr lang="en-US" dirty="0"/>
          </a:p>
        </p:txBody>
      </p:sp>
    </p:spTree>
    <p:extLst>
      <p:ext uri="{BB962C8B-B14F-4D97-AF65-F5344CB8AC3E}">
        <p14:creationId xmlns:p14="http://schemas.microsoft.com/office/powerpoint/2010/main" val="679652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FEA85CA-E2A2-4449-8AF7-A5871375AB8E}" type="slidenum">
              <a:rPr lang="en-US" smtClean="0"/>
              <a:t>18</a:t>
            </a:fld>
            <a:endParaRPr lang="en-US" dirty="0"/>
          </a:p>
        </p:txBody>
      </p:sp>
    </p:spTree>
    <p:extLst>
      <p:ext uri="{BB962C8B-B14F-4D97-AF65-F5344CB8AC3E}">
        <p14:creationId xmlns:p14="http://schemas.microsoft.com/office/powerpoint/2010/main" val="2428796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3FEA85CA-E2A2-4449-8AF7-A5871375AB8E}" type="slidenum">
              <a:rPr lang="en-US" smtClean="0"/>
              <a:t>19</a:t>
            </a:fld>
            <a:endParaRPr lang="en-US" dirty="0"/>
          </a:p>
        </p:txBody>
      </p:sp>
    </p:spTree>
    <p:extLst>
      <p:ext uri="{BB962C8B-B14F-4D97-AF65-F5344CB8AC3E}">
        <p14:creationId xmlns:p14="http://schemas.microsoft.com/office/powerpoint/2010/main" val="1669686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FEA85CA-E2A2-4449-8AF7-A5871375AB8E}" type="slidenum">
              <a:rPr lang="en-US" smtClean="0"/>
              <a:t>2</a:t>
            </a:fld>
            <a:endParaRPr lang="en-US" dirty="0"/>
          </a:p>
        </p:txBody>
      </p:sp>
    </p:spTree>
    <p:extLst>
      <p:ext uri="{BB962C8B-B14F-4D97-AF65-F5344CB8AC3E}">
        <p14:creationId xmlns:p14="http://schemas.microsoft.com/office/powerpoint/2010/main" val="2148010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A85CA-E2A2-4449-8AF7-A5871375AB8E}" type="slidenum">
              <a:rPr lang="en-US" smtClean="0"/>
              <a:t>20</a:t>
            </a:fld>
            <a:endParaRPr lang="en-US" dirty="0"/>
          </a:p>
        </p:txBody>
      </p:sp>
    </p:spTree>
    <p:extLst>
      <p:ext uri="{BB962C8B-B14F-4D97-AF65-F5344CB8AC3E}">
        <p14:creationId xmlns:p14="http://schemas.microsoft.com/office/powerpoint/2010/main" val="875484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FEA85CA-E2A2-4449-8AF7-A5871375AB8E}" type="slidenum">
              <a:rPr lang="en-US" smtClean="0"/>
              <a:t>21</a:t>
            </a:fld>
            <a:endParaRPr lang="en-US" dirty="0"/>
          </a:p>
        </p:txBody>
      </p:sp>
    </p:spTree>
    <p:extLst>
      <p:ext uri="{BB962C8B-B14F-4D97-AF65-F5344CB8AC3E}">
        <p14:creationId xmlns:p14="http://schemas.microsoft.com/office/powerpoint/2010/main" val="888867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A85CA-E2A2-4449-8AF7-A5871375AB8E}" type="slidenum">
              <a:rPr lang="en-US" smtClean="0"/>
              <a:t>22</a:t>
            </a:fld>
            <a:endParaRPr lang="en-US" dirty="0"/>
          </a:p>
        </p:txBody>
      </p:sp>
    </p:spTree>
    <p:extLst>
      <p:ext uri="{BB962C8B-B14F-4D97-AF65-F5344CB8AC3E}">
        <p14:creationId xmlns:p14="http://schemas.microsoft.com/office/powerpoint/2010/main" val="2769393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A85CA-E2A2-4449-8AF7-A5871375AB8E}" type="slidenum">
              <a:rPr lang="en-US" smtClean="0"/>
              <a:t>23</a:t>
            </a:fld>
            <a:endParaRPr lang="en-US" dirty="0"/>
          </a:p>
        </p:txBody>
      </p:sp>
    </p:spTree>
    <p:extLst>
      <p:ext uri="{BB962C8B-B14F-4D97-AF65-F5344CB8AC3E}">
        <p14:creationId xmlns:p14="http://schemas.microsoft.com/office/powerpoint/2010/main" val="786660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A85CA-E2A2-4449-8AF7-A5871375AB8E}" type="slidenum">
              <a:rPr lang="en-US" smtClean="0"/>
              <a:t>24</a:t>
            </a:fld>
            <a:endParaRPr lang="en-US" dirty="0"/>
          </a:p>
        </p:txBody>
      </p:sp>
      <p:sp>
        <p:nvSpPr>
          <p:cNvPr id="5" name="TextBox 4"/>
          <p:cNvSpPr txBox="1"/>
          <p:nvPr/>
        </p:nvSpPr>
        <p:spPr>
          <a:xfrm>
            <a:off x="0" y="0"/>
            <a:ext cx="3894667" cy="371087"/>
          </a:xfrm>
          <a:prstGeom prst="rect">
            <a:avLst/>
          </a:prstGeom>
          <a:noFill/>
        </p:spPr>
        <p:txBody>
          <a:bodyPr vert="horz" lIns="93177" tIns="46589" rIns="93177" bIns="46589" rtlCol="0">
            <a:spAutoFit/>
          </a:bodyPr>
          <a:lstStyle/>
          <a:p>
            <a:endParaRPr lang="en-US" dirty="0"/>
          </a:p>
        </p:txBody>
      </p:sp>
    </p:spTree>
    <p:extLst>
      <p:ext uri="{BB962C8B-B14F-4D97-AF65-F5344CB8AC3E}">
        <p14:creationId xmlns:p14="http://schemas.microsoft.com/office/powerpoint/2010/main" val="2742394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pPr defTabSz="931774">
              <a:defRPr/>
            </a:pPr>
            <a:endParaRPr lang="en-US" dirty="0" smtClean="0"/>
          </a:p>
          <a:p>
            <a:endParaRPr lang="en-US"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3FEA85CA-E2A2-4449-8AF7-A5871375AB8E}" type="slidenum">
              <a:rPr lang="en-US" smtClean="0"/>
              <a:t>25</a:t>
            </a:fld>
            <a:endParaRPr lang="en-US" dirty="0"/>
          </a:p>
        </p:txBody>
      </p:sp>
    </p:spTree>
    <p:extLst>
      <p:ext uri="{BB962C8B-B14F-4D97-AF65-F5344CB8AC3E}">
        <p14:creationId xmlns:p14="http://schemas.microsoft.com/office/powerpoint/2010/main" val="120431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FEA85CA-E2A2-4449-8AF7-A5871375AB8E}" type="slidenum">
              <a:rPr lang="en-US" smtClean="0"/>
              <a:t>26</a:t>
            </a:fld>
            <a:endParaRPr lang="en-US" dirty="0"/>
          </a:p>
        </p:txBody>
      </p:sp>
    </p:spTree>
    <p:extLst>
      <p:ext uri="{BB962C8B-B14F-4D97-AF65-F5344CB8AC3E}">
        <p14:creationId xmlns:p14="http://schemas.microsoft.com/office/powerpoint/2010/main" val="662248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smtClean="0"/>
          </a:p>
        </p:txBody>
      </p:sp>
      <p:sp>
        <p:nvSpPr>
          <p:cNvPr id="4" name="Slide Number Placeholder 3"/>
          <p:cNvSpPr>
            <a:spLocks noGrp="1"/>
          </p:cNvSpPr>
          <p:nvPr>
            <p:ph type="sldNum" sz="quarter" idx="10"/>
          </p:nvPr>
        </p:nvSpPr>
        <p:spPr/>
        <p:txBody>
          <a:bodyPr/>
          <a:lstStyle/>
          <a:p>
            <a:fld id="{3FEA85CA-E2A2-4449-8AF7-A5871375AB8E}" type="slidenum">
              <a:rPr lang="en-US" smtClean="0"/>
              <a:t>27</a:t>
            </a:fld>
            <a:endParaRPr lang="en-US" dirty="0"/>
          </a:p>
        </p:txBody>
      </p:sp>
    </p:spTree>
    <p:extLst>
      <p:ext uri="{BB962C8B-B14F-4D97-AF65-F5344CB8AC3E}">
        <p14:creationId xmlns:p14="http://schemas.microsoft.com/office/powerpoint/2010/main" val="14265817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A85CA-E2A2-4449-8AF7-A5871375AB8E}" type="slidenum">
              <a:rPr lang="en-US" smtClean="0"/>
              <a:t>28</a:t>
            </a:fld>
            <a:endParaRPr lang="en-US" dirty="0"/>
          </a:p>
        </p:txBody>
      </p:sp>
    </p:spTree>
    <p:extLst>
      <p:ext uri="{BB962C8B-B14F-4D97-AF65-F5344CB8AC3E}">
        <p14:creationId xmlns:p14="http://schemas.microsoft.com/office/powerpoint/2010/main" val="3653848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A85CA-E2A2-4449-8AF7-A5871375AB8E}" type="slidenum">
              <a:rPr lang="en-US" smtClean="0"/>
              <a:t>29</a:t>
            </a:fld>
            <a:endParaRPr lang="en-US" dirty="0"/>
          </a:p>
        </p:txBody>
      </p:sp>
    </p:spTree>
    <p:extLst>
      <p:ext uri="{BB962C8B-B14F-4D97-AF65-F5344CB8AC3E}">
        <p14:creationId xmlns:p14="http://schemas.microsoft.com/office/powerpoint/2010/main" val="2201082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A85CA-E2A2-4449-8AF7-A5871375AB8E}" type="slidenum">
              <a:rPr lang="en-US" smtClean="0"/>
              <a:t>3</a:t>
            </a:fld>
            <a:endParaRPr lang="en-US" dirty="0"/>
          </a:p>
        </p:txBody>
      </p:sp>
    </p:spTree>
    <p:extLst>
      <p:ext uri="{BB962C8B-B14F-4D97-AF65-F5344CB8AC3E}">
        <p14:creationId xmlns:p14="http://schemas.microsoft.com/office/powerpoint/2010/main" val="752849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FEA85CA-E2A2-4449-8AF7-A5871375AB8E}" type="slidenum">
              <a:rPr lang="en-US" smtClean="0"/>
              <a:t>30</a:t>
            </a:fld>
            <a:endParaRPr lang="en-US" dirty="0"/>
          </a:p>
        </p:txBody>
      </p:sp>
    </p:spTree>
    <p:extLst>
      <p:ext uri="{BB962C8B-B14F-4D97-AF65-F5344CB8AC3E}">
        <p14:creationId xmlns:p14="http://schemas.microsoft.com/office/powerpoint/2010/main" val="2428796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A85CA-E2A2-4449-8AF7-A5871375AB8E}" type="slidenum">
              <a:rPr lang="en-US" smtClean="0"/>
              <a:t>31</a:t>
            </a:fld>
            <a:endParaRPr lang="en-US" dirty="0"/>
          </a:p>
        </p:txBody>
      </p:sp>
    </p:spTree>
    <p:extLst>
      <p:ext uri="{BB962C8B-B14F-4D97-AF65-F5344CB8AC3E}">
        <p14:creationId xmlns:p14="http://schemas.microsoft.com/office/powerpoint/2010/main" val="637512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FEA85CA-E2A2-4449-8AF7-A5871375AB8E}" type="slidenum">
              <a:rPr lang="en-US" smtClean="0"/>
              <a:t>32</a:t>
            </a:fld>
            <a:endParaRPr lang="en-US" dirty="0"/>
          </a:p>
        </p:txBody>
      </p:sp>
    </p:spTree>
    <p:extLst>
      <p:ext uri="{BB962C8B-B14F-4D97-AF65-F5344CB8AC3E}">
        <p14:creationId xmlns:p14="http://schemas.microsoft.com/office/powerpoint/2010/main" val="13596743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A85CA-E2A2-4449-8AF7-A5871375AB8E}"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5472817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A85CA-E2A2-4449-8AF7-A5871375AB8E}"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5658310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EA85CA-E2A2-4449-8AF7-A5871375AB8E}" type="slidenum">
              <a:rPr lang="en-US" smtClean="0"/>
              <a:t>35</a:t>
            </a:fld>
            <a:endParaRPr lang="en-US" dirty="0"/>
          </a:p>
        </p:txBody>
      </p:sp>
    </p:spTree>
    <p:extLst>
      <p:ext uri="{BB962C8B-B14F-4D97-AF65-F5344CB8AC3E}">
        <p14:creationId xmlns:p14="http://schemas.microsoft.com/office/powerpoint/2010/main" val="32666599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A85CA-E2A2-4449-8AF7-A5871375AB8E}" type="slidenum">
              <a:rPr lang="en-US" smtClean="0"/>
              <a:t>36</a:t>
            </a:fld>
            <a:endParaRPr lang="en-US" dirty="0"/>
          </a:p>
        </p:txBody>
      </p:sp>
    </p:spTree>
    <p:extLst>
      <p:ext uri="{BB962C8B-B14F-4D97-AF65-F5344CB8AC3E}">
        <p14:creationId xmlns:p14="http://schemas.microsoft.com/office/powerpoint/2010/main" val="30362732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FEA85CA-E2A2-4449-8AF7-A5871375AB8E}" type="slidenum">
              <a:rPr lang="en-US" smtClean="0"/>
              <a:t>37</a:t>
            </a:fld>
            <a:endParaRPr lang="en-US" dirty="0"/>
          </a:p>
        </p:txBody>
      </p:sp>
    </p:spTree>
    <p:extLst>
      <p:ext uri="{BB962C8B-B14F-4D97-AF65-F5344CB8AC3E}">
        <p14:creationId xmlns:p14="http://schemas.microsoft.com/office/powerpoint/2010/main" val="42002420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A85CA-E2A2-4449-8AF7-A5871375AB8E}" type="slidenum">
              <a:rPr lang="en-US" smtClean="0"/>
              <a:t>38</a:t>
            </a:fld>
            <a:endParaRPr lang="en-US" dirty="0"/>
          </a:p>
        </p:txBody>
      </p:sp>
      <p:sp>
        <p:nvSpPr>
          <p:cNvPr id="5" name="TextBox 4"/>
          <p:cNvSpPr txBox="1"/>
          <p:nvPr/>
        </p:nvSpPr>
        <p:spPr>
          <a:xfrm>
            <a:off x="0" y="0"/>
            <a:ext cx="3894667" cy="371087"/>
          </a:xfrm>
          <a:prstGeom prst="rect">
            <a:avLst/>
          </a:prstGeom>
          <a:noFill/>
        </p:spPr>
        <p:txBody>
          <a:bodyPr vert="horz" lIns="93177" tIns="46589" rIns="93177" bIns="46589" rtlCol="0">
            <a:spAutoFit/>
          </a:bodyPr>
          <a:lstStyle/>
          <a:p>
            <a:endParaRPr lang="en-US" dirty="0"/>
          </a:p>
        </p:txBody>
      </p:sp>
    </p:spTree>
    <p:extLst>
      <p:ext uri="{BB962C8B-B14F-4D97-AF65-F5344CB8AC3E}">
        <p14:creationId xmlns:p14="http://schemas.microsoft.com/office/powerpoint/2010/main" val="12018795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3FEA85CA-E2A2-4449-8AF7-A5871375AB8E}" type="slidenum">
              <a:rPr lang="en-US" smtClean="0"/>
              <a:t>39</a:t>
            </a:fld>
            <a:endParaRPr lang="en-US" dirty="0"/>
          </a:p>
        </p:txBody>
      </p:sp>
    </p:spTree>
    <p:extLst>
      <p:ext uri="{BB962C8B-B14F-4D97-AF65-F5344CB8AC3E}">
        <p14:creationId xmlns:p14="http://schemas.microsoft.com/office/powerpoint/2010/main" val="103829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A85CA-E2A2-4449-8AF7-A5871375AB8E}" type="slidenum">
              <a:rPr lang="en-US" smtClean="0"/>
              <a:t>4</a:t>
            </a:fld>
            <a:endParaRPr lang="en-US" dirty="0"/>
          </a:p>
        </p:txBody>
      </p:sp>
    </p:spTree>
    <p:extLst>
      <p:ext uri="{BB962C8B-B14F-4D97-AF65-F5344CB8AC3E}">
        <p14:creationId xmlns:p14="http://schemas.microsoft.com/office/powerpoint/2010/main" val="9736705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A85CA-E2A2-4449-8AF7-A5871375AB8E}" type="slidenum">
              <a:rPr lang="en-US" smtClean="0"/>
              <a:t>40</a:t>
            </a:fld>
            <a:endParaRPr lang="en-US" dirty="0"/>
          </a:p>
        </p:txBody>
      </p:sp>
    </p:spTree>
    <p:extLst>
      <p:ext uri="{BB962C8B-B14F-4D97-AF65-F5344CB8AC3E}">
        <p14:creationId xmlns:p14="http://schemas.microsoft.com/office/powerpoint/2010/main" val="1940525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FEA85CA-E2A2-4449-8AF7-A5871375AB8E}" type="slidenum">
              <a:rPr lang="en-US" smtClean="0"/>
              <a:t>5</a:t>
            </a:fld>
            <a:endParaRPr lang="en-US" dirty="0"/>
          </a:p>
        </p:txBody>
      </p:sp>
    </p:spTree>
    <p:extLst>
      <p:ext uri="{BB962C8B-B14F-4D97-AF65-F5344CB8AC3E}">
        <p14:creationId xmlns:p14="http://schemas.microsoft.com/office/powerpoint/2010/main" val="1761839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FEA85CA-E2A2-4449-8AF7-A5871375AB8E}" type="slidenum">
              <a:rPr lang="en-US" smtClean="0"/>
              <a:t>6</a:t>
            </a:fld>
            <a:endParaRPr lang="en-US" dirty="0"/>
          </a:p>
        </p:txBody>
      </p:sp>
    </p:spTree>
    <p:extLst>
      <p:ext uri="{BB962C8B-B14F-4D97-AF65-F5344CB8AC3E}">
        <p14:creationId xmlns:p14="http://schemas.microsoft.com/office/powerpoint/2010/main" val="2775147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FEA85CA-E2A2-4449-8AF7-A5871375AB8E}" type="slidenum">
              <a:rPr lang="en-US" smtClean="0"/>
              <a:t>7</a:t>
            </a:fld>
            <a:endParaRPr lang="en-US" dirty="0"/>
          </a:p>
        </p:txBody>
      </p:sp>
    </p:spTree>
    <p:extLst>
      <p:ext uri="{BB962C8B-B14F-4D97-AF65-F5344CB8AC3E}">
        <p14:creationId xmlns:p14="http://schemas.microsoft.com/office/powerpoint/2010/main" val="2565947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A85CA-E2A2-4449-8AF7-A5871375AB8E}" type="slidenum">
              <a:rPr lang="en-US" smtClean="0"/>
              <a:t>8</a:t>
            </a:fld>
            <a:endParaRPr lang="en-US" dirty="0"/>
          </a:p>
        </p:txBody>
      </p:sp>
    </p:spTree>
    <p:extLst>
      <p:ext uri="{BB962C8B-B14F-4D97-AF65-F5344CB8AC3E}">
        <p14:creationId xmlns:p14="http://schemas.microsoft.com/office/powerpoint/2010/main" val="2801501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FEA85CA-E2A2-4449-8AF7-A5871375AB8E}" type="slidenum">
              <a:rPr lang="en-US" smtClean="0"/>
              <a:t>9</a:t>
            </a:fld>
            <a:endParaRPr lang="en-US" dirty="0"/>
          </a:p>
        </p:txBody>
      </p:sp>
    </p:spTree>
    <p:extLst>
      <p:ext uri="{BB962C8B-B14F-4D97-AF65-F5344CB8AC3E}">
        <p14:creationId xmlns:p14="http://schemas.microsoft.com/office/powerpoint/2010/main" val="138711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C7273B-9AA5-4A60-9006-DDBE568AACD6}" type="datetimeFigureOut">
              <a:rPr lang="en-US" smtClean="0"/>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154CF2-1C19-4174-8CF3-8BC2BFF7302D}" type="slidenum">
              <a:rPr lang="en-US" smtClean="0"/>
              <a:t>‹#›</a:t>
            </a:fld>
            <a:endParaRPr lang="en-US" dirty="0"/>
          </a:p>
        </p:txBody>
      </p:sp>
    </p:spTree>
    <p:extLst>
      <p:ext uri="{BB962C8B-B14F-4D97-AF65-F5344CB8AC3E}">
        <p14:creationId xmlns:p14="http://schemas.microsoft.com/office/powerpoint/2010/main" val="288317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C7273B-9AA5-4A60-9006-DDBE568AACD6}" type="datetimeFigureOut">
              <a:rPr lang="en-US" smtClean="0"/>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154CF2-1C19-4174-8CF3-8BC2BFF7302D}" type="slidenum">
              <a:rPr lang="en-US" smtClean="0"/>
              <a:t>‹#›</a:t>
            </a:fld>
            <a:endParaRPr lang="en-US" dirty="0"/>
          </a:p>
        </p:txBody>
      </p:sp>
    </p:spTree>
    <p:extLst>
      <p:ext uri="{BB962C8B-B14F-4D97-AF65-F5344CB8AC3E}">
        <p14:creationId xmlns:p14="http://schemas.microsoft.com/office/powerpoint/2010/main" val="3573652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C7273B-9AA5-4A60-9006-DDBE568AACD6}" type="datetimeFigureOut">
              <a:rPr lang="en-US" smtClean="0"/>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154CF2-1C19-4174-8CF3-8BC2BFF7302D}" type="slidenum">
              <a:rPr lang="en-US" smtClean="0"/>
              <a:t>‹#›</a:t>
            </a:fld>
            <a:endParaRPr lang="en-US" dirty="0"/>
          </a:p>
        </p:txBody>
      </p:sp>
    </p:spTree>
    <p:extLst>
      <p:ext uri="{BB962C8B-B14F-4D97-AF65-F5344CB8AC3E}">
        <p14:creationId xmlns:p14="http://schemas.microsoft.com/office/powerpoint/2010/main" val="1018432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C7273B-9AA5-4A60-9006-DDBE568AACD6}" type="datetimeFigureOut">
              <a:rPr lang="en-US" smtClean="0"/>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154CF2-1C19-4174-8CF3-8BC2BFF7302D}" type="slidenum">
              <a:rPr lang="en-US" smtClean="0"/>
              <a:t>‹#›</a:t>
            </a:fld>
            <a:endParaRPr lang="en-US" dirty="0"/>
          </a:p>
        </p:txBody>
      </p:sp>
    </p:spTree>
    <p:extLst>
      <p:ext uri="{BB962C8B-B14F-4D97-AF65-F5344CB8AC3E}">
        <p14:creationId xmlns:p14="http://schemas.microsoft.com/office/powerpoint/2010/main" val="3382110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C7273B-9AA5-4A60-9006-DDBE568AACD6}" type="datetimeFigureOut">
              <a:rPr lang="en-US" smtClean="0"/>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154CF2-1C19-4174-8CF3-8BC2BFF7302D}" type="slidenum">
              <a:rPr lang="en-US" smtClean="0"/>
              <a:t>‹#›</a:t>
            </a:fld>
            <a:endParaRPr lang="en-US" dirty="0"/>
          </a:p>
        </p:txBody>
      </p:sp>
    </p:spTree>
    <p:extLst>
      <p:ext uri="{BB962C8B-B14F-4D97-AF65-F5344CB8AC3E}">
        <p14:creationId xmlns:p14="http://schemas.microsoft.com/office/powerpoint/2010/main" val="2439360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C7273B-9AA5-4A60-9006-DDBE568AACD6}" type="datetimeFigureOut">
              <a:rPr lang="en-US" smtClean="0"/>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154CF2-1C19-4174-8CF3-8BC2BFF7302D}" type="slidenum">
              <a:rPr lang="en-US" smtClean="0"/>
              <a:t>‹#›</a:t>
            </a:fld>
            <a:endParaRPr lang="en-US" dirty="0"/>
          </a:p>
        </p:txBody>
      </p:sp>
    </p:spTree>
    <p:extLst>
      <p:ext uri="{BB962C8B-B14F-4D97-AF65-F5344CB8AC3E}">
        <p14:creationId xmlns:p14="http://schemas.microsoft.com/office/powerpoint/2010/main" val="273740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C7273B-9AA5-4A60-9006-DDBE568AACD6}" type="datetimeFigureOut">
              <a:rPr lang="en-US" smtClean="0"/>
              <a:t>9/29/2016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154CF2-1C19-4174-8CF3-8BC2BFF7302D}" type="slidenum">
              <a:rPr lang="en-US" smtClean="0"/>
              <a:t>‹#›</a:t>
            </a:fld>
            <a:endParaRPr lang="en-US" dirty="0"/>
          </a:p>
        </p:txBody>
      </p:sp>
    </p:spTree>
    <p:extLst>
      <p:ext uri="{BB962C8B-B14F-4D97-AF65-F5344CB8AC3E}">
        <p14:creationId xmlns:p14="http://schemas.microsoft.com/office/powerpoint/2010/main" val="1344523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C7273B-9AA5-4A60-9006-DDBE568AACD6}" type="datetimeFigureOut">
              <a:rPr lang="en-US" smtClean="0"/>
              <a:t>9/29/2016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154CF2-1C19-4174-8CF3-8BC2BFF7302D}" type="slidenum">
              <a:rPr lang="en-US" smtClean="0"/>
              <a:t>‹#›</a:t>
            </a:fld>
            <a:endParaRPr lang="en-US" dirty="0"/>
          </a:p>
        </p:txBody>
      </p:sp>
    </p:spTree>
    <p:extLst>
      <p:ext uri="{BB962C8B-B14F-4D97-AF65-F5344CB8AC3E}">
        <p14:creationId xmlns:p14="http://schemas.microsoft.com/office/powerpoint/2010/main" val="927648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7273B-9AA5-4A60-9006-DDBE568AACD6}" type="datetimeFigureOut">
              <a:rPr lang="en-US" smtClean="0"/>
              <a:t>9/29/2016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154CF2-1C19-4174-8CF3-8BC2BFF7302D}" type="slidenum">
              <a:rPr lang="en-US" smtClean="0"/>
              <a:t>‹#›</a:t>
            </a:fld>
            <a:endParaRPr lang="en-US" dirty="0"/>
          </a:p>
        </p:txBody>
      </p:sp>
    </p:spTree>
    <p:extLst>
      <p:ext uri="{BB962C8B-B14F-4D97-AF65-F5344CB8AC3E}">
        <p14:creationId xmlns:p14="http://schemas.microsoft.com/office/powerpoint/2010/main" val="724507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C7273B-9AA5-4A60-9006-DDBE568AACD6}" type="datetimeFigureOut">
              <a:rPr lang="en-US" smtClean="0"/>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154CF2-1C19-4174-8CF3-8BC2BFF7302D}" type="slidenum">
              <a:rPr lang="en-US" smtClean="0"/>
              <a:t>‹#›</a:t>
            </a:fld>
            <a:endParaRPr lang="en-US" dirty="0"/>
          </a:p>
        </p:txBody>
      </p:sp>
    </p:spTree>
    <p:extLst>
      <p:ext uri="{BB962C8B-B14F-4D97-AF65-F5344CB8AC3E}">
        <p14:creationId xmlns:p14="http://schemas.microsoft.com/office/powerpoint/2010/main" val="2493187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C7273B-9AA5-4A60-9006-DDBE568AACD6}" type="datetimeFigureOut">
              <a:rPr lang="en-US" smtClean="0"/>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154CF2-1C19-4174-8CF3-8BC2BFF7302D}" type="slidenum">
              <a:rPr lang="en-US" smtClean="0"/>
              <a:t>‹#›</a:t>
            </a:fld>
            <a:endParaRPr lang="en-US" dirty="0"/>
          </a:p>
        </p:txBody>
      </p:sp>
    </p:spTree>
    <p:extLst>
      <p:ext uri="{BB962C8B-B14F-4D97-AF65-F5344CB8AC3E}">
        <p14:creationId xmlns:p14="http://schemas.microsoft.com/office/powerpoint/2010/main" val="3221027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7273B-9AA5-4A60-9006-DDBE568AACD6}" type="datetimeFigureOut">
              <a:rPr lang="en-US" smtClean="0"/>
              <a:t>9/29/2016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54CF2-1C19-4174-8CF3-8BC2BFF7302D}" type="slidenum">
              <a:rPr lang="en-US" smtClean="0"/>
              <a:t>‹#›</a:t>
            </a:fld>
            <a:endParaRPr lang="en-US" dirty="0"/>
          </a:p>
        </p:txBody>
      </p:sp>
    </p:spTree>
    <p:extLst>
      <p:ext uri="{BB962C8B-B14F-4D97-AF65-F5344CB8AC3E}">
        <p14:creationId xmlns:p14="http://schemas.microsoft.com/office/powerpoint/2010/main" val="226572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K7agjXFFQJU" TargetMode="Externa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mailto:dfarris@gmu.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
            <a:lum/>
          </a:blip>
          <a:srcRect/>
          <a:stretch>
            <a:fillRect l="-3000" t="-4000" r="-1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6326" y="5280276"/>
            <a:ext cx="10515600" cy="1325563"/>
          </a:xfrm>
          <a:blipFill dpi="0" rotWithShape="1">
            <a:blip r:embed="rId4">
              <a:alphaModFix amt="1000"/>
            </a:blip>
            <a:srcRect/>
            <a:tile tx="0" ty="0" sx="100000" sy="100000" flip="none" algn="tl"/>
          </a:blipFill>
        </p:spPr>
        <p:txBody>
          <a:bodyPr>
            <a:normAutofit/>
          </a:bodyPr>
          <a:lstStyle/>
          <a:p>
            <a:pPr algn="ctr"/>
            <a:r>
              <a:rPr lang="en-US" sz="3200" dirty="0" smtClean="0"/>
              <a:t>VDEM/VEMA Fall Forum 2016</a:t>
            </a:r>
            <a:br>
              <a:rPr lang="en-US" sz="3200" dirty="0" smtClean="0"/>
            </a:br>
            <a:r>
              <a:rPr lang="en-US" sz="3200" dirty="0" smtClean="0"/>
              <a:t>David Farris</a:t>
            </a:r>
            <a:endParaRPr lang="en-US" sz="3200" dirty="0"/>
          </a:p>
        </p:txBody>
      </p:sp>
      <p:sp>
        <p:nvSpPr>
          <p:cNvPr id="3" name="Content Placeholder 2"/>
          <p:cNvSpPr>
            <a:spLocks noGrp="1"/>
          </p:cNvSpPr>
          <p:nvPr>
            <p:ph idx="1"/>
          </p:nvPr>
        </p:nvSpPr>
        <p:spPr>
          <a:xfrm>
            <a:off x="886326" y="1700463"/>
            <a:ext cx="10515600" cy="3503446"/>
          </a:xfrm>
        </p:spPr>
        <p:txBody>
          <a:bodyPr>
            <a:normAutofit/>
          </a:bodyPr>
          <a:lstStyle/>
          <a:p>
            <a:pPr marL="0" indent="0" algn="ctr">
              <a:buNone/>
            </a:pPr>
            <a:r>
              <a:rPr lang="en-US" sz="8000" b="1" dirty="0" smtClean="0"/>
              <a:t>Committees: </a:t>
            </a:r>
            <a:r>
              <a:rPr lang="en-US" sz="8000" b="1" dirty="0"/>
              <a:t>t</a:t>
            </a:r>
            <a:r>
              <a:rPr lang="en-US" sz="8000" b="1" dirty="0" smtClean="0"/>
              <a:t>he good, the bad, and the ugly</a:t>
            </a:r>
            <a:endParaRPr lang="en-US" sz="8000" b="1" dirty="0"/>
          </a:p>
        </p:txBody>
      </p:sp>
    </p:spTree>
    <p:extLst>
      <p:ext uri="{BB962C8B-B14F-4D97-AF65-F5344CB8AC3E}">
        <p14:creationId xmlns:p14="http://schemas.microsoft.com/office/powerpoint/2010/main" val="2283913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atic.hwpi.harvard.edu/files/styles/os_files_medium/public/accessibility/files/questions_mark_0.jpg?m=1402500777&amp;itok=Ezo_Co22"/>
          <p:cNvPicPr>
            <a:picLocks noChangeAspect="1" noChangeArrowheads="1"/>
          </p:cNvPicPr>
          <p:nvPr/>
        </p:nvPicPr>
        <p:blipFill rotWithShape="1">
          <a:blip r:embed="rId3">
            <a:extLst>
              <a:ext uri="{28A0092B-C50C-407E-A947-70E740481C1C}">
                <a14:useLocalDpi xmlns:a14="http://schemas.microsoft.com/office/drawing/2010/main" val="0"/>
              </a:ext>
            </a:extLst>
          </a:blip>
          <a:srcRect l="20433" t="10905" r="23304" b="7387"/>
          <a:stretch/>
        </p:blipFill>
        <p:spPr bwMode="auto">
          <a:xfrm>
            <a:off x="9801956" y="355660"/>
            <a:ext cx="1899070" cy="2695881"/>
          </a:xfrm>
          <a:prstGeom prst="rect">
            <a:avLst/>
          </a:prstGeom>
          <a:noFill/>
          <a:extLst>
            <a:ext uri="{909E8E84-426E-40DD-AFC4-6F175D3DCCD1}">
              <a14:hiddenFill xmlns:a14="http://schemas.microsoft.com/office/drawing/2010/main">
                <a:solidFill>
                  <a:srgbClr val="FFFFFF"/>
                </a:solidFill>
              </a14:hiddenFill>
            </a:ext>
          </a:extLst>
        </p:spPr>
      </p:pic>
      <p:sp>
        <p:nvSpPr>
          <p:cNvPr id="60" name="Oval 59"/>
          <p:cNvSpPr/>
          <p:nvPr/>
        </p:nvSpPr>
        <p:spPr>
          <a:xfrm>
            <a:off x="5789755" y="728527"/>
            <a:ext cx="812800" cy="79586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270037" y="3270840"/>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7984807" y="3270840"/>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5277219" y="3270840"/>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7984807" y="1911110"/>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992075" y="1911110"/>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992075" y="3270840"/>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6699663" y="3270840"/>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2705797" y="3270840"/>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3839108" y="4958238"/>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2705797" y="4958238"/>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1572486" y="4958238"/>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9894080" y="4958238"/>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8774951" y="4958238"/>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6699053" y="4958238"/>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p:cNvCxnSpPr>
            <a:stCxn id="10" idx="4"/>
            <a:endCxn id="11" idx="0"/>
          </p:cNvCxnSpPr>
          <p:nvPr/>
        </p:nvCxnSpPr>
        <p:spPr>
          <a:xfrm>
            <a:off x="4398475" y="2706976"/>
            <a:ext cx="0" cy="56386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 idx="4"/>
            <a:endCxn id="8" idx="0"/>
          </p:cNvCxnSpPr>
          <p:nvPr/>
        </p:nvCxnSpPr>
        <p:spPr>
          <a:xfrm>
            <a:off x="4398475" y="2706976"/>
            <a:ext cx="1285144" cy="56386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408009" y="2706976"/>
            <a:ext cx="0" cy="56386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408009" y="2706976"/>
            <a:ext cx="1285144" cy="56386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9" idx="0"/>
          </p:cNvCxnSpPr>
          <p:nvPr/>
        </p:nvCxnSpPr>
        <p:spPr>
          <a:xfrm>
            <a:off x="6191619" y="1521469"/>
            <a:ext cx="2199588" cy="38964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4"/>
            <a:endCxn id="13" idx="0"/>
          </p:cNvCxnSpPr>
          <p:nvPr/>
        </p:nvCxnSpPr>
        <p:spPr>
          <a:xfrm flipH="1">
            <a:off x="3112197" y="2706976"/>
            <a:ext cx="1286278" cy="56386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105453" y="2706976"/>
            <a:ext cx="1286278" cy="56386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 idx="0"/>
          </p:cNvCxnSpPr>
          <p:nvPr/>
        </p:nvCxnSpPr>
        <p:spPr>
          <a:xfrm flipV="1">
            <a:off x="4398475" y="1521469"/>
            <a:ext cx="1793144" cy="38964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6" idx="4"/>
            <a:endCxn id="17" idx="0"/>
          </p:cNvCxnSpPr>
          <p:nvPr/>
        </p:nvCxnSpPr>
        <p:spPr>
          <a:xfrm>
            <a:off x="9676437" y="4066706"/>
            <a:ext cx="624043" cy="89153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2" idx="4"/>
            <a:endCxn id="19" idx="0"/>
          </p:cNvCxnSpPr>
          <p:nvPr/>
        </p:nvCxnSpPr>
        <p:spPr>
          <a:xfrm flipH="1">
            <a:off x="7105453" y="4066706"/>
            <a:ext cx="610" cy="89153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6" idx="4"/>
            <a:endCxn id="18" idx="0"/>
          </p:cNvCxnSpPr>
          <p:nvPr/>
        </p:nvCxnSpPr>
        <p:spPr>
          <a:xfrm flipH="1">
            <a:off x="9181351" y="4066706"/>
            <a:ext cx="495086" cy="89153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3" idx="4"/>
          </p:cNvCxnSpPr>
          <p:nvPr/>
        </p:nvCxnSpPr>
        <p:spPr>
          <a:xfrm flipH="1">
            <a:off x="3107283" y="4066706"/>
            <a:ext cx="4914" cy="94826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3" idx="4"/>
            <a:endCxn id="16" idx="0"/>
          </p:cNvCxnSpPr>
          <p:nvPr/>
        </p:nvCxnSpPr>
        <p:spPr>
          <a:xfrm flipH="1">
            <a:off x="1978886" y="4066706"/>
            <a:ext cx="1133311" cy="89153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3" idx="4"/>
            <a:endCxn id="14" idx="0"/>
          </p:cNvCxnSpPr>
          <p:nvPr/>
        </p:nvCxnSpPr>
        <p:spPr>
          <a:xfrm>
            <a:off x="3112197" y="4066706"/>
            <a:ext cx="1133311" cy="89153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1771802" y="2259379"/>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p:cNvCxnSpPr>
            <a:endCxn id="37" idx="0"/>
          </p:cNvCxnSpPr>
          <p:nvPr/>
        </p:nvCxnSpPr>
        <p:spPr>
          <a:xfrm>
            <a:off x="3685177" y="2171920"/>
            <a:ext cx="2224949" cy="251835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3305971" y="1376054"/>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5503726" y="4690273"/>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9104983" y="3044858"/>
            <a:ext cx="812800" cy="79586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a:off x="1771802" y="3670346"/>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7642737" y="1376054"/>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7471790" y="4690273"/>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p:nvPr/>
        </p:nvSpPr>
        <p:spPr>
          <a:xfrm>
            <a:off x="3231997" y="4690273"/>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5503726" y="1376054"/>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p:cNvCxnSpPr>
            <a:stCxn id="34" idx="6"/>
          </p:cNvCxnSpPr>
          <p:nvPr/>
        </p:nvCxnSpPr>
        <p:spPr>
          <a:xfrm flipV="1">
            <a:off x="2584602" y="2171921"/>
            <a:ext cx="3325524" cy="48539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1" idx="0"/>
            <a:endCxn id="43" idx="4"/>
          </p:cNvCxnSpPr>
          <p:nvPr/>
        </p:nvCxnSpPr>
        <p:spPr>
          <a:xfrm flipH="1" flipV="1">
            <a:off x="5910126" y="2171920"/>
            <a:ext cx="1968064" cy="251835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584602" y="4064785"/>
            <a:ext cx="3352718" cy="61859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43" idx="2"/>
          </p:cNvCxnSpPr>
          <p:nvPr/>
        </p:nvCxnSpPr>
        <p:spPr>
          <a:xfrm>
            <a:off x="4090204" y="1773987"/>
            <a:ext cx="141352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37" idx="0"/>
            <a:endCxn id="38" idx="2"/>
          </p:cNvCxnSpPr>
          <p:nvPr/>
        </p:nvCxnSpPr>
        <p:spPr>
          <a:xfrm flipV="1">
            <a:off x="5910126" y="3442791"/>
            <a:ext cx="3194857" cy="124748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2" idx="0"/>
          </p:cNvCxnSpPr>
          <p:nvPr/>
        </p:nvCxnSpPr>
        <p:spPr>
          <a:xfrm flipV="1">
            <a:off x="3638397" y="2174973"/>
            <a:ext cx="2244535" cy="25153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044164" y="5088206"/>
            <a:ext cx="1442553"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41" idx="0"/>
          </p:cNvCxnSpPr>
          <p:nvPr/>
        </p:nvCxnSpPr>
        <p:spPr>
          <a:xfrm>
            <a:off x="2584602" y="2654259"/>
            <a:ext cx="5293588" cy="203601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41" idx="0"/>
          </p:cNvCxnSpPr>
          <p:nvPr/>
        </p:nvCxnSpPr>
        <p:spPr>
          <a:xfrm flipH="1">
            <a:off x="7878190" y="3442791"/>
            <a:ext cx="1226793" cy="124748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39" idx="6"/>
            <a:endCxn id="43" idx="4"/>
          </p:cNvCxnSpPr>
          <p:nvPr/>
        </p:nvCxnSpPr>
        <p:spPr>
          <a:xfrm flipV="1">
            <a:off x="2584602" y="2171920"/>
            <a:ext cx="3325524" cy="189635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36" idx="4"/>
          </p:cNvCxnSpPr>
          <p:nvPr/>
        </p:nvCxnSpPr>
        <p:spPr>
          <a:xfrm flipV="1">
            <a:off x="2605463" y="2171920"/>
            <a:ext cx="1106908" cy="48844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37" idx="6"/>
          </p:cNvCxnSpPr>
          <p:nvPr/>
        </p:nvCxnSpPr>
        <p:spPr>
          <a:xfrm flipV="1">
            <a:off x="6316526" y="5085154"/>
            <a:ext cx="1155264" cy="305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38" idx="2"/>
          </p:cNvCxnSpPr>
          <p:nvPr/>
        </p:nvCxnSpPr>
        <p:spPr>
          <a:xfrm>
            <a:off x="5925901" y="2171919"/>
            <a:ext cx="3179082" cy="127087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881551" y="2177767"/>
            <a:ext cx="38613" cy="250665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0" idx="2"/>
            <a:endCxn id="43" idx="6"/>
          </p:cNvCxnSpPr>
          <p:nvPr/>
        </p:nvCxnSpPr>
        <p:spPr>
          <a:xfrm flipH="1">
            <a:off x="6316526" y="1773987"/>
            <a:ext cx="132621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961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K7agjXFFQJU"/>
          <p:cNvPicPr>
            <a:picLocks noRot="1" noChangeAspect="1"/>
          </p:cNvPicPr>
          <p:nvPr>
            <a:videoFile r:link="rId1"/>
          </p:nvPr>
        </p:nvPicPr>
        <p:blipFill>
          <a:blip r:embed="rId4"/>
          <a:stretch>
            <a:fillRect/>
          </a:stretch>
        </p:blipFill>
        <p:spPr>
          <a:xfrm>
            <a:off x="1206630" y="0"/>
            <a:ext cx="9553555" cy="6858000"/>
          </a:xfrm>
          <a:prstGeom prst="rect">
            <a:avLst/>
          </a:prstGeom>
        </p:spPr>
      </p:pic>
    </p:spTree>
    <p:extLst>
      <p:ext uri="{BB962C8B-B14F-4D97-AF65-F5344CB8AC3E}">
        <p14:creationId xmlns:p14="http://schemas.microsoft.com/office/powerpoint/2010/main" val="707442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453191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024" y="2897492"/>
            <a:ext cx="10791609" cy="769441"/>
          </a:xfrm>
          <a:prstGeom prst="rect">
            <a:avLst/>
          </a:prstGeom>
        </p:spPr>
        <p:txBody>
          <a:bodyPr wrap="none">
            <a:spAutoFit/>
          </a:bodyPr>
          <a:lstStyle/>
          <a:p>
            <a:r>
              <a:rPr lang="en-US" sz="4400" dirty="0"/>
              <a:t>Why this issue warrants </a:t>
            </a:r>
            <a:r>
              <a:rPr lang="en-US" sz="4400" dirty="0" smtClean="0"/>
              <a:t>an hour of your time!</a:t>
            </a:r>
            <a:endParaRPr lang="en-US" sz="4400" dirty="0"/>
          </a:p>
        </p:txBody>
      </p:sp>
    </p:spTree>
    <p:extLst>
      <p:ext uri="{BB962C8B-B14F-4D97-AF65-F5344CB8AC3E}">
        <p14:creationId xmlns:p14="http://schemas.microsoft.com/office/powerpoint/2010/main" val="1197354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lstStyle/>
          <a:p>
            <a:r>
              <a:rPr lang="en-US" b="1" dirty="0" smtClean="0"/>
              <a:t>Why talk about committees?</a:t>
            </a:r>
            <a:endParaRPr lang="en-US" b="1" dirty="0"/>
          </a:p>
        </p:txBody>
      </p:sp>
      <p:sp>
        <p:nvSpPr>
          <p:cNvPr id="3" name="Content Placeholder 2"/>
          <p:cNvSpPr>
            <a:spLocks noGrp="1"/>
          </p:cNvSpPr>
          <p:nvPr>
            <p:ph idx="1"/>
          </p:nvPr>
        </p:nvSpPr>
        <p:spPr>
          <a:xfrm>
            <a:off x="957931" y="2149106"/>
            <a:ext cx="10238804" cy="4351338"/>
          </a:xfrm>
        </p:spPr>
        <p:txBody>
          <a:bodyPr/>
          <a:lstStyle/>
          <a:p>
            <a:r>
              <a:rPr lang="en-US" sz="3200" dirty="0" smtClean="0"/>
              <a:t>We don’t and most us never will;</a:t>
            </a:r>
          </a:p>
          <a:p>
            <a:r>
              <a:rPr lang="en-US" sz="3200" dirty="0" smtClean="0"/>
              <a:t>We abuse them and they are poorly conceptualized; and</a:t>
            </a:r>
          </a:p>
          <a:p>
            <a:r>
              <a:rPr lang="en-US" sz="3200" dirty="0" smtClean="0"/>
              <a:t>All of us (insert: </a:t>
            </a:r>
            <a:r>
              <a:rPr lang="en-US" sz="3200" i="1" dirty="0" smtClean="0"/>
              <a:t>waste, dread, resent</a:t>
            </a:r>
            <a:r>
              <a:rPr lang="en-US" sz="3200" dirty="0" smtClean="0"/>
              <a:t>) time spent in committees to some degree. </a:t>
            </a:r>
          </a:p>
          <a:p>
            <a:pPr marL="457200" lvl="1" indent="0">
              <a:buNone/>
            </a:pPr>
            <a:r>
              <a:rPr lang="en-US" dirty="0"/>
              <a:t>	</a:t>
            </a:r>
            <a:endParaRPr lang="en-US" sz="1800" i="1" dirty="0" smtClean="0"/>
          </a:p>
        </p:txBody>
      </p:sp>
      <p:pic>
        <p:nvPicPr>
          <p:cNvPr id="3074" name="Picture 2" descr="Image result for hear no evil see no evil speak no evil fire figh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269" y="4572000"/>
            <a:ext cx="3868164" cy="2363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51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Business Case</a:t>
            </a:r>
            <a:endParaRPr lang="en-US" b="1" dirty="0"/>
          </a:p>
        </p:txBody>
      </p:sp>
      <p:pic>
        <p:nvPicPr>
          <p:cNvPr id="2050" name="Picture 2" descr="http://www.pd4pic.com/images/home-user-man-profile.pn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31387" r="31140"/>
          <a:stretch/>
        </p:blipFill>
        <p:spPr bwMode="auto">
          <a:xfrm>
            <a:off x="3561352" y="1900299"/>
            <a:ext cx="802105" cy="198997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359445" y="2209131"/>
            <a:ext cx="51374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 x $$ </a:t>
            </a:r>
            <a:r>
              <a:rPr lang="en-US" dirty="0" smtClean="0"/>
              <a:t>x</a:t>
            </a:r>
            <a:r>
              <a:rPr lang="en-US" b="1" dirty="0" smtClean="0"/>
              <a:t> HOURS  </a:t>
            </a:r>
            <a:r>
              <a:rPr lang="en-US" dirty="0" smtClean="0"/>
              <a:t>=</a:t>
            </a:r>
            <a:r>
              <a:rPr lang="en-US" b="1" dirty="0" smtClean="0"/>
              <a:t> $$$ </a:t>
            </a:r>
            <a:endParaRPr lang="en-US" b="1" dirty="0"/>
          </a:p>
        </p:txBody>
      </p:sp>
      <p:pic>
        <p:nvPicPr>
          <p:cNvPr id="16" name="Picture 2" descr="http://www.pd4pic.com/images/home-user-man-profil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387" r="31140"/>
          <a:stretch/>
        </p:blipFill>
        <p:spPr bwMode="auto">
          <a:xfrm>
            <a:off x="5752101" y="4085345"/>
            <a:ext cx="802105" cy="198997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pd4pic.com/images/home-user-man-profil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387" r="31140"/>
          <a:stretch/>
        </p:blipFill>
        <p:spPr bwMode="auto">
          <a:xfrm>
            <a:off x="4874798" y="4085345"/>
            <a:ext cx="802105" cy="198997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pd4pic.com/images/home-user-man-profil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387" r="31140"/>
          <a:stretch/>
        </p:blipFill>
        <p:spPr bwMode="auto">
          <a:xfrm>
            <a:off x="3997495" y="4085345"/>
            <a:ext cx="802105" cy="198997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pd4pic.com/images/home-user-man-profil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387" r="31140"/>
          <a:stretch/>
        </p:blipFill>
        <p:spPr bwMode="auto">
          <a:xfrm>
            <a:off x="3120192" y="4085345"/>
            <a:ext cx="802105" cy="198997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pd4pic.com/images/home-user-man-profil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387" r="31140"/>
          <a:stretch/>
        </p:blipFill>
        <p:spPr bwMode="auto">
          <a:xfrm>
            <a:off x="2242889" y="4086307"/>
            <a:ext cx="802105" cy="198997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pd4pic.com/images/home-user-man-profil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387" r="31140"/>
          <a:stretch/>
        </p:blipFill>
        <p:spPr bwMode="auto">
          <a:xfrm>
            <a:off x="1365586" y="4099884"/>
            <a:ext cx="802105" cy="19899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www.pd4pic.com/images/home-user-man-profil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387" r="31140"/>
          <a:stretch/>
        </p:blipFill>
        <p:spPr bwMode="auto">
          <a:xfrm>
            <a:off x="483270" y="4099885"/>
            <a:ext cx="802105" cy="1989974"/>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6436895" y="4432089"/>
            <a:ext cx="537009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   x $$ </a:t>
            </a:r>
            <a:r>
              <a:rPr lang="en-US" dirty="0" smtClean="0"/>
              <a:t>x</a:t>
            </a:r>
            <a:r>
              <a:rPr lang="en-US" b="1" dirty="0" smtClean="0"/>
              <a:t> HOURS  </a:t>
            </a:r>
            <a:r>
              <a:rPr lang="en-US" dirty="0" smtClean="0"/>
              <a:t>=</a:t>
            </a:r>
            <a:r>
              <a:rPr lang="en-US" b="1" dirty="0" smtClean="0"/>
              <a:t> $$$$ </a:t>
            </a:r>
            <a:endParaRPr lang="en-US" b="1" dirty="0"/>
          </a:p>
        </p:txBody>
      </p:sp>
    </p:spTree>
    <p:extLst>
      <p:ext uri="{BB962C8B-B14F-4D97-AF65-F5344CB8AC3E}">
        <p14:creationId xmlns:p14="http://schemas.microsoft.com/office/powerpoint/2010/main" val="353182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blog.encorebusiness.com/wp-content/uploads/2013/05/growth-arr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507" y="1056422"/>
            <a:ext cx="9718986" cy="3776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Professional Development</a:t>
            </a:r>
            <a:endParaRPr lang="en-US" b="1" dirty="0"/>
          </a:p>
        </p:txBody>
      </p:sp>
      <p:sp>
        <p:nvSpPr>
          <p:cNvPr id="3" name="Content Placeholder 2"/>
          <p:cNvSpPr>
            <a:spLocks noGrp="1"/>
          </p:cNvSpPr>
          <p:nvPr>
            <p:ph idx="1"/>
          </p:nvPr>
        </p:nvSpPr>
        <p:spPr>
          <a:xfrm>
            <a:off x="877280" y="4833257"/>
            <a:ext cx="10515600" cy="1729073"/>
          </a:xfrm>
        </p:spPr>
        <p:txBody>
          <a:bodyPr/>
          <a:lstStyle/>
          <a:p>
            <a:pPr marL="0" indent="0">
              <a:buNone/>
            </a:pPr>
            <a:r>
              <a:rPr lang="en-US" dirty="0" smtClean="0">
                <a:solidFill>
                  <a:srgbClr val="0070C0"/>
                </a:solidFill>
              </a:rPr>
              <a:t>“You </a:t>
            </a:r>
            <a:r>
              <a:rPr lang="en-US" dirty="0">
                <a:solidFill>
                  <a:srgbClr val="0070C0"/>
                </a:solidFill>
              </a:rPr>
              <a:t>have people that never serve on a </a:t>
            </a:r>
            <a:r>
              <a:rPr lang="en-US" dirty="0" smtClean="0">
                <a:solidFill>
                  <a:srgbClr val="0070C0"/>
                </a:solidFill>
              </a:rPr>
              <a:t>committee. </a:t>
            </a:r>
            <a:r>
              <a:rPr lang="en-US" dirty="0">
                <a:solidFill>
                  <a:srgbClr val="0070C0"/>
                </a:solidFill>
              </a:rPr>
              <a:t>D</a:t>
            </a:r>
            <a:r>
              <a:rPr lang="en-US" dirty="0" smtClean="0">
                <a:solidFill>
                  <a:srgbClr val="0070C0"/>
                </a:solidFill>
              </a:rPr>
              <a:t>o </a:t>
            </a:r>
            <a:r>
              <a:rPr lang="en-US" dirty="0">
                <a:solidFill>
                  <a:srgbClr val="0070C0"/>
                </a:solidFill>
              </a:rPr>
              <a:t>they ever get </a:t>
            </a:r>
            <a:r>
              <a:rPr lang="en-US" dirty="0" smtClean="0">
                <a:solidFill>
                  <a:srgbClr val="0070C0"/>
                </a:solidFill>
              </a:rPr>
              <a:t>promoted?... So </a:t>
            </a:r>
            <a:r>
              <a:rPr lang="en-US" dirty="0">
                <a:solidFill>
                  <a:srgbClr val="0070C0"/>
                </a:solidFill>
              </a:rPr>
              <a:t>if you are not willing to serve on a committee and put yourself out there and contribute </a:t>
            </a:r>
            <a:r>
              <a:rPr lang="en-US" dirty="0" smtClean="0">
                <a:solidFill>
                  <a:srgbClr val="0070C0"/>
                </a:solidFill>
              </a:rPr>
              <a:t>you’re </a:t>
            </a:r>
            <a:r>
              <a:rPr lang="en-US" dirty="0">
                <a:solidFill>
                  <a:srgbClr val="0070C0"/>
                </a:solidFill>
              </a:rPr>
              <a:t>probably not going to </a:t>
            </a:r>
            <a:r>
              <a:rPr lang="en-US" dirty="0" smtClean="0">
                <a:solidFill>
                  <a:srgbClr val="0070C0"/>
                </a:solidFill>
              </a:rPr>
              <a:t>get [promoted].” </a:t>
            </a:r>
            <a:endParaRPr lang="en-US" dirty="0">
              <a:solidFill>
                <a:srgbClr val="0070C0"/>
              </a:solidFill>
            </a:endParaRPr>
          </a:p>
        </p:txBody>
      </p:sp>
    </p:spTree>
    <p:extLst>
      <p:ext uri="{BB962C8B-B14F-4D97-AF65-F5344CB8AC3E}">
        <p14:creationId xmlns:p14="http://schemas.microsoft.com/office/powerpoint/2010/main" val="3455354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66515"/>
            <a:ext cx="10515600" cy="1325563"/>
          </a:xfrm>
        </p:spPr>
        <p:txBody>
          <a:bodyPr>
            <a:normAutofit fontScale="90000"/>
          </a:bodyPr>
          <a:lstStyle/>
          <a:p>
            <a:r>
              <a:rPr lang="en-US" sz="4900" b="1" dirty="0"/>
              <a:t>Factors that influence committee performance</a:t>
            </a:r>
            <a:r>
              <a:rPr lang="en-US" dirty="0"/>
              <a:t/>
            </a:r>
            <a:br>
              <a:rPr lang="en-US" dirty="0"/>
            </a:br>
            <a:endParaRPr lang="en-US" dirty="0"/>
          </a:p>
        </p:txBody>
      </p:sp>
    </p:spTree>
    <p:extLst>
      <p:ext uri="{BB962C8B-B14F-4D97-AF65-F5344CB8AC3E}">
        <p14:creationId xmlns:p14="http://schemas.microsoft.com/office/powerpoint/2010/main" val="2625367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279" y="300570"/>
            <a:ext cx="5540674" cy="1325563"/>
          </a:xfrm>
        </p:spPr>
        <p:txBody>
          <a:bodyPr/>
          <a:lstStyle/>
          <a:p>
            <a:pPr algn="r"/>
            <a:r>
              <a:rPr lang="en-US" b="1" dirty="0" smtClean="0"/>
              <a:t>Committee Soup</a:t>
            </a:r>
            <a:endParaRPr lang="en-US" b="1" dirty="0"/>
          </a:p>
        </p:txBody>
      </p:sp>
      <p:sp>
        <p:nvSpPr>
          <p:cNvPr id="4" name="Oval 3"/>
          <p:cNvSpPr/>
          <p:nvPr/>
        </p:nvSpPr>
        <p:spPr>
          <a:xfrm>
            <a:off x="755913" y="1789524"/>
            <a:ext cx="3179299" cy="3038621"/>
          </a:xfrm>
          <a:prstGeom prst="ellips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Individual</a:t>
            </a:r>
          </a:p>
          <a:p>
            <a:pPr algn="ctr"/>
            <a:r>
              <a:rPr lang="en-US" sz="2400" dirty="0" smtClean="0">
                <a:solidFill>
                  <a:schemeClr val="tx1"/>
                </a:solidFill>
              </a:rPr>
              <a:t>Characteristics</a:t>
            </a:r>
            <a:endParaRPr lang="en-US" sz="2400" dirty="0">
              <a:solidFill>
                <a:schemeClr val="tx1"/>
              </a:solidFill>
            </a:endParaRPr>
          </a:p>
        </p:txBody>
      </p:sp>
      <p:sp>
        <p:nvSpPr>
          <p:cNvPr id="5" name="Oval 4"/>
          <p:cNvSpPr/>
          <p:nvPr/>
        </p:nvSpPr>
        <p:spPr>
          <a:xfrm>
            <a:off x="3449695" y="3373749"/>
            <a:ext cx="3179299" cy="3038621"/>
          </a:xfrm>
          <a:prstGeom prst="ellipse">
            <a:avLst/>
          </a:prstGeom>
          <a:solidFill>
            <a:schemeClr val="accent2">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Leadership</a:t>
            </a:r>
            <a:endParaRPr lang="en-US" sz="2400" dirty="0">
              <a:solidFill>
                <a:schemeClr val="tx1"/>
              </a:solidFill>
            </a:endParaRPr>
          </a:p>
        </p:txBody>
      </p:sp>
      <p:sp>
        <p:nvSpPr>
          <p:cNvPr id="6" name="Oval 5"/>
          <p:cNvSpPr/>
          <p:nvPr/>
        </p:nvSpPr>
        <p:spPr>
          <a:xfrm>
            <a:off x="1139955" y="3410528"/>
            <a:ext cx="3179299" cy="3038621"/>
          </a:xfrm>
          <a:prstGeom prst="ellipse">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Group Dynamics</a:t>
            </a:r>
            <a:endParaRPr lang="en-US" sz="2400" dirty="0">
              <a:solidFill>
                <a:schemeClr val="tx1"/>
              </a:solidFill>
            </a:endParaRPr>
          </a:p>
        </p:txBody>
      </p:sp>
      <p:sp>
        <p:nvSpPr>
          <p:cNvPr id="7" name="Oval 6"/>
          <p:cNvSpPr/>
          <p:nvPr/>
        </p:nvSpPr>
        <p:spPr>
          <a:xfrm>
            <a:off x="2252621" y="715843"/>
            <a:ext cx="3179299" cy="3038621"/>
          </a:xfrm>
          <a:prstGeom prst="ellipse">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Committee Composition</a:t>
            </a:r>
            <a:endParaRPr lang="en-US" sz="2400" dirty="0">
              <a:solidFill>
                <a:schemeClr val="tx1"/>
              </a:solidFill>
            </a:endParaRPr>
          </a:p>
        </p:txBody>
      </p:sp>
      <p:sp>
        <p:nvSpPr>
          <p:cNvPr id="9" name="Oval 8"/>
          <p:cNvSpPr/>
          <p:nvPr/>
        </p:nvSpPr>
        <p:spPr>
          <a:xfrm>
            <a:off x="3787102" y="1626133"/>
            <a:ext cx="3179299" cy="3038621"/>
          </a:xfrm>
          <a:prstGeom prst="ellipse">
            <a:avLst/>
          </a:prstGeom>
          <a:solidFill>
            <a:schemeClr val="accent4">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Committee Task/Objectives/Goals</a:t>
            </a:r>
            <a:endParaRPr lang="en-US" sz="2400" dirty="0">
              <a:solidFill>
                <a:schemeClr val="tx1"/>
              </a:solidFill>
            </a:endParaRPr>
          </a:p>
        </p:txBody>
      </p:sp>
      <p:sp>
        <p:nvSpPr>
          <p:cNvPr id="3" name="Striped Right Arrow 2"/>
          <p:cNvSpPr/>
          <p:nvPr/>
        </p:nvSpPr>
        <p:spPr>
          <a:xfrm>
            <a:off x="7168953" y="3146192"/>
            <a:ext cx="1147483" cy="1244346"/>
          </a:xfrm>
          <a:prstGeom prst="stripedRightArrow">
            <a:avLst>
              <a:gd name="adj1" fmla="val 50000"/>
              <a:gd name="adj2" fmla="val 64488"/>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339176" y="2896059"/>
            <a:ext cx="3383042" cy="1569660"/>
          </a:xfrm>
          <a:prstGeom prst="rect">
            <a:avLst/>
          </a:prstGeom>
        </p:spPr>
        <p:txBody>
          <a:bodyPr wrap="none">
            <a:spAutoFit/>
          </a:bodyPr>
          <a:lstStyle/>
          <a:p>
            <a:pPr algn="ctr"/>
            <a:r>
              <a:rPr lang="en-US" sz="3200" dirty="0" smtClean="0"/>
              <a:t>Active Engagement</a:t>
            </a:r>
          </a:p>
          <a:p>
            <a:pPr algn="ctr"/>
            <a:r>
              <a:rPr lang="en-US" sz="3200" dirty="0" smtClean="0"/>
              <a:t>Compromise</a:t>
            </a:r>
          </a:p>
          <a:p>
            <a:pPr algn="ctr"/>
            <a:r>
              <a:rPr lang="en-US" sz="3200" dirty="0" smtClean="0"/>
              <a:t>Helping Behaviors</a:t>
            </a:r>
            <a:endParaRPr lang="en-US" sz="3200" dirty="0"/>
          </a:p>
        </p:txBody>
      </p:sp>
    </p:spTree>
    <p:extLst>
      <p:ext uri="{BB962C8B-B14F-4D97-AF65-F5344CB8AC3E}">
        <p14:creationId xmlns:p14="http://schemas.microsoft.com/office/powerpoint/2010/main" val="301351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rethornegolfclub.com/wp-content/uploads/2013/11/committee-meet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9312" t="9548" r="4786" b="5258"/>
          <a:stretch/>
        </p:blipFill>
        <p:spPr bwMode="auto">
          <a:xfrm>
            <a:off x="6603940" y="1769762"/>
            <a:ext cx="5367343" cy="36627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Why do we need a committee?</a:t>
            </a:r>
            <a:endParaRPr lang="en-US" b="1" dirty="0"/>
          </a:p>
        </p:txBody>
      </p:sp>
      <p:sp>
        <p:nvSpPr>
          <p:cNvPr id="3" name="Content Placeholder 2"/>
          <p:cNvSpPr>
            <a:spLocks noGrp="1"/>
          </p:cNvSpPr>
          <p:nvPr>
            <p:ph idx="1"/>
          </p:nvPr>
        </p:nvSpPr>
        <p:spPr>
          <a:xfrm>
            <a:off x="599091" y="2290031"/>
            <a:ext cx="10802007" cy="4091890"/>
          </a:xfrm>
        </p:spPr>
        <p:txBody>
          <a:bodyPr/>
          <a:lstStyle/>
          <a:p>
            <a:r>
              <a:rPr lang="en-US" sz="3200" dirty="0" smtClean="0"/>
              <a:t>Only a committee can fix the issue </a:t>
            </a:r>
          </a:p>
          <a:p>
            <a:r>
              <a:rPr lang="en-US" sz="3200" dirty="0" smtClean="0"/>
              <a:t>Free from political pressure</a:t>
            </a:r>
          </a:p>
          <a:p>
            <a:r>
              <a:rPr lang="en-US" sz="3200" dirty="0" smtClean="0"/>
              <a:t>Clear </a:t>
            </a:r>
            <a:r>
              <a:rPr lang="en-US" sz="3200" dirty="0"/>
              <a:t>goals and objectives</a:t>
            </a:r>
          </a:p>
          <a:p>
            <a:pPr marL="0" indent="0">
              <a:buNone/>
            </a:pPr>
            <a:endParaRPr lang="en-US" sz="3200" dirty="0" smtClean="0"/>
          </a:p>
          <a:p>
            <a:pPr marL="0" indent="0">
              <a:buNone/>
            </a:pPr>
            <a:endParaRPr lang="en-US" dirty="0" smtClean="0"/>
          </a:p>
        </p:txBody>
      </p:sp>
      <p:sp>
        <p:nvSpPr>
          <p:cNvPr id="5" name="Oval 4"/>
          <p:cNvSpPr/>
          <p:nvPr/>
        </p:nvSpPr>
        <p:spPr>
          <a:xfrm>
            <a:off x="233306" y="5145826"/>
            <a:ext cx="1589649" cy="1519311"/>
          </a:xfrm>
          <a:prstGeom prst="ellipse">
            <a:avLst/>
          </a:prstGeom>
          <a:solidFill>
            <a:schemeClr val="accent4">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r>
              <a:rPr lang="en-US" sz="1600" dirty="0" smtClean="0">
                <a:solidFill>
                  <a:schemeClr val="tx1"/>
                </a:solidFill>
              </a:rPr>
              <a:t>ommittee Task/Objectives/Goals</a:t>
            </a:r>
            <a:endParaRPr lang="en-US" sz="1600" dirty="0">
              <a:solidFill>
                <a:schemeClr val="tx1"/>
              </a:solidFill>
            </a:endParaRPr>
          </a:p>
        </p:txBody>
      </p:sp>
    </p:spTree>
    <p:extLst>
      <p:ext uri="{BB962C8B-B14F-4D97-AF65-F5344CB8AC3E}">
        <p14:creationId xmlns:p14="http://schemas.microsoft.com/office/powerpoint/2010/main" val="1323565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370" y="427899"/>
            <a:ext cx="10515601" cy="1557655"/>
          </a:xfrm>
        </p:spPr>
        <p:txBody>
          <a:bodyPr>
            <a:normAutofit fontScale="85000" lnSpcReduction="20000"/>
          </a:bodyPr>
          <a:lstStyle/>
          <a:p>
            <a:pPr marL="0" indent="0">
              <a:buNone/>
            </a:pPr>
            <a:r>
              <a:rPr lang="en-US" sz="7800" dirty="0">
                <a:solidFill>
                  <a:schemeClr val="bg1"/>
                </a:solidFill>
                <a:latin typeface="Vijaya" panose="020B0604020202020204" pitchFamily="34" charset="0"/>
                <a:ea typeface="Malgun Gothic" panose="020B0503020000020004" pitchFamily="34" charset="-127"/>
                <a:cs typeface="Vijaya" panose="020B0604020202020204" pitchFamily="34" charset="0"/>
              </a:rPr>
              <a:t>You rarely see people going way above the norm. Do you? </a:t>
            </a:r>
          </a:p>
          <a:p>
            <a:endParaRPr lang="en-US" dirty="0">
              <a:solidFill>
                <a:schemeClr val="bg1"/>
              </a:solidFill>
            </a:endParaRPr>
          </a:p>
          <a:p>
            <a:endParaRPr lang="en-US" dirty="0">
              <a:solidFill>
                <a:schemeClr val="bg1"/>
              </a:solidFill>
            </a:endParaRPr>
          </a:p>
        </p:txBody>
      </p:sp>
      <p:sp>
        <p:nvSpPr>
          <p:cNvPr id="4" name="Rectangle 3"/>
          <p:cNvSpPr/>
          <p:nvPr/>
        </p:nvSpPr>
        <p:spPr>
          <a:xfrm>
            <a:off x="3048000" y="3105835"/>
            <a:ext cx="6096000" cy="646331"/>
          </a:xfrm>
          <a:prstGeom prst="rect">
            <a:avLst/>
          </a:prstGeom>
        </p:spPr>
        <p:txBody>
          <a:bodyPr>
            <a:spAutoFit/>
          </a:bodyPr>
          <a:lstStyle/>
          <a:p>
            <a:r>
              <a:rPr lang="en-US" b="0" i="0" u="none" strike="noStrike" baseline="0" dirty="0" smtClean="0">
                <a:latin typeface="Times New Roman" panose="02020603050405020304" pitchFamily="18" charset="0"/>
              </a:rPr>
              <a:t>You rarely see people going way above the norm. Do you? </a:t>
            </a:r>
          </a:p>
          <a:p>
            <a:endParaRPr lang="en-US" b="0" i="0" u="none" strike="noStrike" baseline="0" dirty="0" smtClean="0">
              <a:latin typeface="Times New Roman" panose="02020603050405020304" pitchFamily="18" charset="0"/>
            </a:endParaRPr>
          </a:p>
        </p:txBody>
      </p:sp>
      <p:sp>
        <p:nvSpPr>
          <p:cNvPr id="2" name="TextBox 1"/>
          <p:cNvSpPr txBox="1"/>
          <p:nvPr/>
        </p:nvSpPr>
        <p:spPr>
          <a:xfrm>
            <a:off x="446203" y="2228835"/>
            <a:ext cx="7970108" cy="4431983"/>
          </a:xfrm>
          <a:prstGeom prst="rect">
            <a:avLst/>
          </a:prstGeom>
          <a:noFill/>
        </p:spPr>
        <p:txBody>
          <a:bodyPr wrap="square" rtlCol="0">
            <a:spAutoFit/>
          </a:bodyPr>
          <a:lstStyle/>
          <a:p>
            <a:r>
              <a:rPr lang="en-US" sz="4400" dirty="0" smtClean="0">
                <a:solidFill>
                  <a:schemeClr val="bg1"/>
                </a:solidFill>
              </a:rPr>
              <a:t>I thought </a:t>
            </a:r>
            <a:r>
              <a:rPr lang="en-US" sz="4400" dirty="0">
                <a:solidFill>
                  <a:schemeClr val="bg1"/>
                </a:solidFill>
              </a:rPr>
              <a:t>with a little bit of work and a little bit of redirection we could really make some progress so I pushed my way onto that group and so we’re doing some cool stuff </a:t>
            </a:r>
            <a:r>
              <a:rPr lang="en-US" sz="4400" dirty="0" smtClean="0">
                <a:solidFill>
                  <a:schemeClr val="bg1"/>
                </a:solidFill>
              </a:rPr>
              <a:t>there.</a:t>
            </a:r>
            <a:endParaRPr lang="en-US" sz="4400" dirty="0">
              <a:solidFill>
                <a:schemeClr val="bg1"/>
              </a:solidFill>
            </a:endParaRPr>
          </a:p>
          <a:p>
            <a:endParaRPr lang="en-US" dirty="0">
              <a:solidFill>
                <a:schemeClr val="bg1"/>
              </a:solidFill>
            </a:endParaRPr>
          </a:p>
        </p:txBody>
      </p:sp>
      <p:sp>
        <p:nvSpPr>
          <p:cNvPr id="5" name="Content Placeholder 2"/>
          <p:cNvSpPr txBox="1">
            <a:spLocks/>
          </p:cNvSpPr>
          <p:nvPr/>
        </p:nvSpPr>
        <p:spPr>
          <a:xfrm>
            <a:off x="-1450743" y="3249358"/>
            <a:ext cx="10515601" cy="1557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solidFill>
                <a:schemeClr val="bg1"/>
              </a:solidFill>
            </a:endParaRPr>
          </a:p>
          <a:p>
            <a:endParaRPr lang="en-US" dirty="0">
              <a:solidFill>
                <a:schemeClr val="bg1"/>
              </a:solidFill>
            </a:endParaRPr>
          </a:p>
        </p:txBody>
      </p:sp>
      <p:sp>
        <p:nvSpPr>
          <p:cNvPr id="7" name="TextBox 6"/>
          <p:cNvSpPr txBox="1"/>
          <p:nvPr/>
        </p:nvSpPr>
        <p:spPr>
          <a:xfrm>
            <a:off x="8144540" y="551289"/>
            <a:ext cx="3239321" cy="3970318"/>
          </a:xfrm>
          <a:prstGeom prst="rect">
            <a:avLst/>
          </a:prstGeom>
          <a:noFill/>
        </p:spPr>
        <p:txBody>
          <a:bodyPr wrap="square" rtlCol="0">
            <a:spAutoFit/>
          </a:bodyPr>
          <a:lstStyle/>
          <a:p>
            <a:r>
              <a:rPr lang="en-US" sz="3600" dirty="0">
                <a:solidFill>
                  <a:schemeClr val="bg1"/>
                </a:solidFill>
              </a:rPr>
              <a:t>If I am satisfied with my job I am more likely to be engaged and involved in committee </a:t>
            </a:r>
            <a:r>
              <a:rPr lang="en-US" sz="3600" dirty="0" smtClean="0">
                <a:solidFill>
                  <a:schemeClr val="bg1"/>
                </a:solidFill>
              </a:rPr>
              <a:t>work. </a:t>
            </a:r>
            <a:endParaRPr lang="en-US" sz="2400" dirty="0">
              <a:solidFill>
                <a:schemeClr val="bg1"/>
              </a:solidFill>
            </a:endParaRPr>
          </a:p>
        </p:txBody>
      </p:sp>
      <p:sp>
        <p:nvSpPr>
          <p:cNvPr id="8" name="TextBox 7"/>
          <p:cNvSpPr txBox="1"/>
          <p:nvPr/>
        </p:nvSpPr>
        <p:spPr>
          <a:xfrm>
            <a:off x="446203" y="1120676"/>
            <a:ext cx="7106922" cy="2308324"/>
          </a:xfrm>
          <a:prstGeom prst="rect">
            <a:avLst/>
          </a:prstGeom>
          <a:noFill/>
        </p:spPr>
        <p:txBody>
          <a:bodyPr wrap="square" rtlCol="0">
            <a:spAutoFit/>
          </a:bodyPr>
          <a:lstStyle/>
          <a:p>
            <a:r>
              <a:rPr lang="en-US" sz="4000" dirty="0">
                <a:solidFill>
                  <a:schemeClr val="bg1"/>
                </a:solidFill>
              </a:rPr>
              <a:t>I think I actually did my fantasy football draft during </a:t>
            </a:r>
            <a:r>
              <a:rPr lang="en-US" sz="4000" dirty="0" smtClean="0">
                <a:solidFill>
                  <a:schemeClr val="bg1"/>
                </a:solidFill>
              </a:rPr>
              <a:t>[a committee meeting]. </a:t>
            </a:r>
            <a:endParaRPr lang="en-US" sz="4000" dirty="0">
              <a:solidFill>
                <a:schemeClr val="bg1"/>
              </a:solidFill>
            </a:endParaRPr>
          </a:p>
          <a:p>
            <a:endParaRPr lang="en-US" sz="2400" dirty="0">
              <a:solidFill>
                <a:schemeClr val="bg1"/>
              </a:solidFill>
            </a:endParaRPr>
          </a:p>
        </p:txBody>
      </p:sp>
      <p:sp>
        <p:nvSpPr>
          <p:cNvPr id="9" name="TextBox 8"/>
          <p:cNvSpPr txBox="1"/>
          <p:nvPr/>
        </p:nvSpPr>
        <p:spPr>
          <a:xfrm>
            <a:off x="783898" y="2544855"/>
            <a:ext cx="10058400" cy="4524315"/>
          </a:xfrm>
          <a:prstGeom prst="rect">
            <a:avLst/>
          </a:prstGeom>
          <a:noFill/>
        </p:spPr>
        <p:txBody>
          <a:bodyPr wrap="square" rtlCol="0">
            <a:spAutoFit/>
          </a:bodyPr>
          <a:lstStyle/>
          <a:p>
            <a:r>
              <a:rPr lang="en-US" sz="4800" dirty="0">
                <a:solidFill>
                  <a:schemeClr val="bg1"/>
                </a:solidFill>
                <a:latin typeface="Aharoni" panose="02010803020104030203" pitchFamily="2" charset="-79"/>
                <a:cs typeface="Aharoni" panose="02010803020104030203" pitchFamily="2" charset="-79"/>
              </a:rPr>
              <a:t>Although people probably don’t want to say I am doing this because I want to look good in front of my colleagues maybe that </a:t>
            </a:r>
            <a:r>
              <a:rPr lang="en-US" sz="4800" dirty="0" smtClean="0">
                <a:solidFill>
                  <a:schemeClr val="bg1"/>
                </a:solidFill>
                <a:latin typeface="Aharoni" panose="02010803020104030203" pitchFamily="2" charset="-79"/>
                <a:cs typeface="Aharoni" panose="02010803020104030203" pitchFamily="2" charset="-79"/>
              </a:rPr>
              <a:t>is it? </a:t>
            </a:r>
            <a:endParaRPr lang="en-US" sz="4800" dirty="0">
              <a:solidFill>
                <a:schemeClr val="bg1"/>
              </a:solidFill>
              <a:latin typeface="Aharoni" panose="02010803020104030203" pitchFamily="2" charset="-79"/>
              <a:cs typeface="Aharoni" panose="02010803020104030203" pitchFamily="2" charset="-79"/>
            </a:endParaRPr>
          </a:p>
          <a:p>
            <a:endParaRPr lang="en-US" sz="4800" dirty="0">
              <a:solidFill>
                <a:schemeClr val="bg1"/>
              </a:solidFill>
              <a:latin typeface="Aharoni" panose="02010803020104030203" pitchFamily="2" charset="-79"/>
              <a:cs typeface="Aharoni" panose="02010803020104030203" pitchFamily="2" charset="-79"/>
            </a:endParaRPr>
          </a:p>
        </p:txBody>
      </p:sp>
      <p:sp>
        <p:nvSpPr>
          <p:cNvPr id="10" name="TextBox 9"/>
          <p:cNvSpPr txBox="1"/>
          <p:nvPr/>
        </p:nvSpPr>
        <p:spPr>
          <a:xfrm>
            <a:off x="282902" y="1443841"/>
            <a:ext cx="11626196" cy="3323987"/>
          </a:xfrm>
          <a:prstGeom prst="rect">
            <a:avLst/>
          </a:prstGeom>
          <a:noFill/>
        </p:spPr>
        <p:txBody>
          <a:bodyPr wrap="square" rtlCol="0">
            <a:spAutoFit/>
          </a:bodyPr>
          <a:lstStyle/>
          <a:p>
            <a:r>
              <a:rPr lang="en-US" sz="4800" dirty="0" smtClean="0">
                <a:solidFill>
                  <a:schemeClr val="bg1"/>
                </a:solidFill>
              </a:rPr>
              <a:t>…yesterday </a:t>
            </a:r>
            <a:r>
              <a:rPr lang="en-US" sz="4800" dirty="0">
                <a:solidFill>
                  <a:schemeClr val="bg1"/>
                </a:solidFill>
              </a:rPr>
              <a:t>I was in a </a:t>
            </a:r>
            <a:r>
              <a:rPr lang="en-US" sz="4800" dirty="0" smtClean="0">
                <a:solidFill>
                  <a:schemeClr val="bg1"/>
                </a:solidFill>
              </a:rPr>
              <a:t>meeting and </a:t>
            </a:r>
            <a:r>
              <a:rPr lang="en-US" sz="4800" dirty="0">
                <a:solidFill>
                  <a:schemeClr val="bg1"/>
                </a:solidFill>
              </a:rPr>
              <a:t>I sat there and I </a:t>
            </a:r>
            <a:r>
              <a:rPr lang="en-US" sz="4800" dirty="0" smtClean="0">
                <a:solidFill>
                  <a:schemeClr val="bg1"/>
                </a:solidFill>
              </a:rPr>
              <a:t>said, ‘this </a:t>
            </a:r>
            <a:r>
              <a:rPr lang="en-US" sz="4800" dirty="0">
                <a:solidFill>
                  <a:schemeClr val="bg1"/>
                </a:solidFill>
              </a:rPr>
              <a:t>is </a:t>
            </a:r>
            <a:r>
              <a:rPr lang="en-US" sz="4800" dirty="0" smtClean="0">
                <a:solidFill>
                  <a:schemeClr val="bg1"/>
                </a:solidFill>
              </a:rPr>
              <a:t>bullshit’, </a:t>
            </a:r>
            <a:r>
              <a:rPr lang="en-US" sz="4800" dirty="0">
                <a:solidFill>
                  <a:schemeClr val="bg1"/>
                </a:solidFill>
              </a:rPr>
              <a:t>like completely tuning out because I feel that I have been treated unfairly</a:t>
            </a:r>
            <a:r>
              <a:rPr lang="en-US" sz="4800" dirty="0" smtClean="0">
                <a:solidFill>
                  <a:schemeClr val="bg1"/>
                </a:solidFill>
              </a:rPr>
              <a:t>. </a:t>
            </a:r>
            <a:endParaRPr lang="en-US" sz="4800" dirty="0">
              <a:solidFill>
                <a:schemeClr val="bg1"/>
              </a:solidFill>
            </a:endParaRPr>
          </a:p>
          <a:p>
            <a:endParaRPr lang="en-US" dirty="0">
              <a:solidFill>
                <a:schemeClr val="bg1"/>
              </a:solidFill>
            </a:endParaRPr>
          </a:p>
        </p:txBody>
      </p:sp>
      <p:sp>
        <p:nvSpPr>
          <p:cNvPr id="11" name="TextBox 10"/>
          <p:cNvSpPr txBox="1"/>
          <p:nvPr/>
        </p:nvSpPr>
        <p:spPr>
          <a:xfrm>
            <a:off x="1632376" y="5356266"/>
            <a:ext cx="11271249" cy="1508105"/>
          </a:xfrm>
          <a:prstGeom prst="rect">
            <a:avLst/>
          </a:prstGeom>
          <a:noFill/>
        </p:spPr>
        <p:txBody>
          <a:bodyPr wrap="square" rtlCol="0">
            <a:spAutoFit/>
          </a:bodyPr>
          <a:lstStyle/>
          <a:p>
            <a:r>
              <a:rPr lang="en-US" sz="3600" dirty="0">
                <a:solidFill>
                  <a:schemeClr val="accent3">
                    <a:lumMod val="20000"/>
                    <a:lumOff val="80000"/>
                  </a:schemeClr>
                </a:solidFill>
              </a:rPr>
              <a:t>T</a:t>
            </a:r>
            <a:r>
              <a:rPr lang="en-US" sz="3600" dirty="0" smtClean="0">
                <a:solidFill>
                  <a:schemeClr val="accent3">
                    <a:lumMod val="20000"/>
                    <a:lumOff val="80000"/>
                  </a:schemeClr>
                </a:solidFill>
              </a:rPr>
              <a:t>here </a:t>
            </a:r>
            <a:r>
              <a:rPr lang="en-US" sz="3600" dirty="0">
                <a:solidFill>
                  <a:schemeClr val="accent3">
                    <a:lumMod val="20000"/>
                    <a:lumOff val="80000"/>
                  </a:schemeClr>
                </a:solidFill>
              </a:rPr>
              <a:t>is a difference between </a:t>
            </a:r>
            <a:r>
              <a:rPr lang="en-US" sz="3600" dirty="0" smtClean="0">
                <a:solidFill>
                  <a:schemeClr val="accent3">
                    <a:lumMod val="20000"/>
                    <a:lumOff val="80000"/>
                  </a:schemeClr>
                </a:solidFill>
              </a:rPr>
              <a:t>a meeting </a:t>
            </a:r>
            <a:r>
              <a:rPr lang="en-US" sz="3600" dirty="0">
                <a:solidFill>
                  <a:schemeClr val="accent3">
                    <a:lumMod val="20000"/>
                    <a:lumOff val="80000"/>
                  </a:schemeClr>
                </a:solidFill>
              </a:rPr>
              <a:t>where people bring donuts </a:t>
            </a:r>
            <a:r>
              <a:rPr lang="en-US" sz="3600" dirty="0" smtClean="0">
                <a:solidFill>
                  <a:schemeClr val="accent3">
                    <a:lumMod val="20000"/>
                    <a:lumOff val="80000"/>
                  </a:schemeClr>
                </a:solidFill>
              </a:rPr>
              <a:t>and </a:t>
            </a:r>
            <a:r>
              <a:rPr lang="en-US" sz="3600" dirty="0">
                <a:solidFill>
                  <a:schemeClr val="accent3">
                    <a:lumMod val="20000"/>
                    <a:lumOff val="80000"/>
                  </a:schemeClr>
                </a:solidFill>
              </a:rPr>
              <a:t>meetings that there is no donuts.</a:t>
            </a:r>
          </a:p>
          <a:p>
            <a:endParaRPr lang="en-US" sz="2000" dirty="0"/>
          </a:p>
        </p:txBody>
      </p:sp>
    </p:spTree>
    <p:extLst>
      <p:ext uri="{BB962C8B-B14F-4D97-AF65-F5344CB8AC3E}">
        <p14:creationId xmlns:p14="http://schemas.microsoft.com/office/powerpoint/2010/main" val="269077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0"/>
                                        <p:tgtEl>
                                          <p:spTgt spid="3">
                                            <p:txEl>
                                              <p:pRg st="0" end="0"/>
                                            </p:txEl>
                                          </p:spTgt>
                                        </p:tgtEl>
                                      </p:cBhvr>
                                    </p:animEffect>
                                  </p:childTnLst>
                                  <p:subTnLst>
                                    <p:set>
                                      <p:cBhvr override="childStyle">
                                        <p:cTn dur="1" fill="hold" display="0" masterRel="sameClick" afterEffect="1">
                                          <p:stCondLst>
                                            <p:cond evt="end" delay="0">
                                              <p:tn val="5"/>
                                            </p:cond>
                                          </p:stCondLst>
                                        </p:cTn>
                                        <p:tgtEl>
                                          <p:spTgt spid="3">
                                            <p:txEl>
                                              <p:pRg st="0" end="0"/>
                                            </p:txEl>
                                          </p:spTgt>
                                        </p:tgtEl>
                                        <p:attrNameLst>
                                          <p:attrName>style.visibility</p:attrName>
                                        </p:attrNameLst>
                                      </p:cBhvr>
                                      <p:to>
                                        <p:strVal val="hidden"/>
                                      </p:to>
                                    </p:set>
                                  </p:subTnLst>
                                </p:cTn>
                              </p:par>
                            </p:childTnLst>
                          </p:cTn>
                        </p:par>
                        <p:par>
                          <p:cTn id="8" fill="hold">
                            <p:stCondLst>
                              <p:cond delay="4000"/>
                            </p:stCondLst>
                            <p:childTnLst>
                              <p:par>
                                <p:cTn id="9" presetID="10"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000"/>
                                        <p:tgtEl>
                                          <p:spTgt spid="2"/>
                                        </p:tgtEl>
                                      </p:cBhvr>
                                    </p:animEffect>
                                  </p:childTnLst>
                                  <p:subTnLst>
                                    <p:set>
                                      <p:cBhvr override="childStyle">
                                        <p:cTn dur="1" fill="hold" display="0" masterRel="sameClick" afterEffect="1">
                                          <p:stCondLst>
                                            <p:cond evt="end" delay="0">
                                              <p:tn val="9"/>
                                            </p:cond>
                                          </p:stCondLst>
                                        </p:cTn>
                                        <p:tgtEl>
                                          <p:spTgt spid="2"/>
                                        </p:tgtEl>
                                        <p:attrNameLst>
                                          <p:attrName>style.visibility</p:attrName>
                                        </p:attrNameLst>
                                      </p:cBhvr>
                                      <p:to>
                                        <p:strVal val="hidden"/>
                                      </p:to>
                                    </p:set>
                                  </p:subTnLst>
                                </p:cTn>
                              </p:par>
                            </p:childTnLst>
                          </p:cTn>
                        </p:par>
                        <p:par>
                          <p:cTn id="12" fill="hold">
                            <p:stCondLst>
                              <p:cond delay="11500"/>
                            </p:stCondLst>
                            <p:childTnLst>
                              <p:par>
                                <p:cTn id="13" presetID="10" presetClass="entr" presetSubtype="0" fill="hold" grpId="0"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500"/>
                                        <p:tgtEl>
                                          <p:spTgt spid="7"/>
                                        </p:tgtEl>
                                      </p:cBhvr>
                                    </p:animEffect>
                                  </p:childTnLst>
                                  <p:subTnLst>
                                    <p:set>
                                      <p:cBhvr override="childStyle">
                                        <p:cTn dur="1" fill="hold" display="0" masterRel="sameClick" afterEffect="1">
                                          <p:stCondLst>
                                            <p:cond evt="end" delay="0">
                                              <p:tn val="13"/>
                                            </p:cond>
                                          </p:stCondLst>
                                        </p:cTn>
                                        <p:tgtEl>
                                          <p:spTgt spid="7"/>
                                        </p:tgtEl>
                                        <p:attrNameLst>
                                          <p:attrName>style.visibility</p:attrName>
                                        </p:attrNameLst>
                                      </p:cBhvr>
                                      <p:to>
                                        <p:strVal val="hidden"/>
                                      </p:to>
                                    </p:set>
                                  </p:subTnLst>
                                </p:cTn>
                              </p:par>
                            </p:childTnLst>
                          </p:cTn>
                        </p:par>
                        <p:par>
                          <p:cTn id="16" fill="hold">
                            <p:stCondLst>
                              <p:cond delay="17500"/>
                            </p:stCondLst>
                            <p:childTnLst>
                              <p:par>
                                <p:cTn id="17" presetID="10" presetClass="entr" presetSubtype="0" fill="hold" grpId="0" nodeType="afterEffect">
                                  <p:stCondLst>
                                    <p:cond delay="500"/>
                                  </p:stCondLst>
                                  <p:iterate type="lt">
                                    <p:tmPct val="1000"/>
                                  </p:iterate>
                                  <p:childTnLst>
                                    <p:set>
                                      <p:cBhvr>
                                        <p:cTn id="18" dur="1" fill="hold">
                                          <p:stCondLst>
                                            <p:cond delay="0"/>
                                          </p:stCondLst>
                                        </p:cTn>
                                        <p:tgtEl>
                                          <p:spTgt spid="8"/>
                                        </p:tgtEl>
                                        <p:attrNameLst>
                                          <p:attrName>style.visibility</p:attrName>
                                        </p:attrNameLst>
                                      </p:cBhvr>
                                      <p:to>
                                        <p:strVal val="visible"/>
                                      </p:to>
                                    </p:set>
                                    <p:animEffect transition="in" filter="fade">
                                      <p:cBhvr>
                                        <p:cTn id="19" dur="5000"/>
                                        <p:tgtEl>
                                          <p:spTgt spid="8"/>
                                        </p:tgtEl>
                                      </p:cBhvr>
                                    </p:animEffect>
                                  </p:childTnLst>
                                  <p:subTnLst>
                                    <p:set>
                                      <p:cBhvr override="childStyle">
                                        <p:cTn dur="1" fill="hold" display="0" masterRel="sameClick" afterEffect="1">
                                          <p:stCondLst>
                                            <p:cond evt="end" delay="0">
                                              <p:tn val="17"/>
                                            </p:cond>
                                          </p:stCondLst>
                                        </p:cTn>
                                        <p:tgtEl>
                                          <p:spTgt spid="8"/>
                                        </p:tgtEl>
                                        <p:attrNameLst>
                                          <p:attrName>style.visibility</p:attrName>
                                        </p:attrNameLst>
                                      </p:cBhvr>
                                      <p:to>
                                        <p:strVal val="hidden"/>
                                      </p:to>
                                    </p:set>
                                  </p:subTnLst>
                                </p:cTn>
                              </p:par>
                            </p:childTnLst>
                          </p:cTn>
                        </p:par>
                        <p:par>
                          <p:cTn id="20" fill="hold">
                            <p:stCondLst>
                              <p:cond delay="26250"/>
                            </p:stCondLst>
                            <p:childTnLst>
                              <p:par>
                                <p:cTn id="21" presetID="10" presetClass="entr" presetSubtype="0" fill="hold" grpId="0" nodeType="after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8000"/>
                                        <p:tgtEl>
                                          <p:spTgt spid="9"/>
                                        </p:tgtEl>
                                      </p:cBhvr>
                                    </p:animEffect>
                                  </p:childTnLst>
                                  <p:subTnLst>
                                    <p:set>
                                      <p:cBhvr override="childStyle">
                                        <p:cTn dur="1" fill="hold" display="0" masterRel="sameClick" afterEffect="1">
                                          <p:stCondLst>
                                            <p:cond evt="end" delay="0">
                                              <p:tn val="21"/>
                                            </p:cond>
                                          </p:stCondLst>
                                        </p:cTn>
                                        <p:tgtEl>
                                          <p:spTgt spid="9"/>
                                        </p:tgtEl>
                                        <p:attrNameLst>
                                          <p:attrName>style.visibility</p:attrName>
                                        </p:attrNameLst>
                                      </p:cBhvr>
                                      <p:to>
                                        <p:strVal val="hidden"/>
                                      </p:to>
                                    </p:set>
                                  </p:subTnLst>
                                </p:cTn>
                              </p:par>
                            </p:childTnLst>
                          </p:cTn>
                        </p:par>
                        <p:par>
                          <p:cTn id="24" fill="hold">
                            <p:stCondLst>
                              <p:cond delay="34750"/>
                            </p:stCondLst>
                            <p:childTnLst>
                              <p:par>
                                <p:cTn id="25" presetID="10" presetClass="entr" presetSubtype="0" fill="hold" grpId="0" nodeType="afterEffect">
                                  <p:stCondLst>
                                    <p:cond delay="5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6500"/>
                                        <p:tgtEl>
                                          <p:spTgt spid="10"/>
                                        </p:tgtEl>
                                      </p:cBhvr>
                                    </p:animEffect>
                                  </p:childTnLst>
                                  <p:subTnLst>
                                    <p:set>
                                      <p:cBhvr override="childStyle">
                                        <p:cTn dur="1" fill="hold" display="0" masterRel="sameClick" afterEffect="1">
                                          <p:stCondLst>
                                            <p:cond evt="end" delay="0">
                                              <p:tn val="25"/>
                                            </p:cond>
                                          </p:stCondLst>
                                        </p:cTn>
                                        <p:tgtEl>
                                          <p:spTgt spid="10"/>
                                        </p:tgtEl>
                                        <p:attrNameLst>
                                          <p:attrName>style.visibility</p:attrName>
                                        </p:attrNameLst>
                                      </p:cBhvr>
                                      <p:to>
                                        <p:strVal val="hidden"/>
                                      </p:to>
                                    </p:set>
                                  </p:subTnLst>
                                </p:cTn>
                              </p:par>
                            </p:childTnLst>
                          </p:cTn>
                        </p:par>
                        <p:par>
                          <p:cTn id="28" fill="hold">
                            <p:stCondLst>
                              <p:cond delay="41750"/>
                            </p:stCondLst>
                            <p:childTnLst>
                              <p:par>
                                <p:cTn id="29" presetID="10" presetClass="entr" presetSubtype="0" fill="hold" grpId="0" nodeType="afterEffect">
                                  <p:stCondLst>
                                    <p:cond delay="10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7" grpId="0"/>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649"/>
            <a:ext cx="10515600" cy="1325563"/>
          </a:xfrm>
        </p:spPr>
        <p:txBody>
          <a:bodyPr/>
          <a:lstStyle/>
          <a:p>
            <a:r>
              <a:rPr lang="en-US" b="1" dirty="0" smtClean="0"/>
              <a:t>Committee Composition?</a:t>
            </a:r>
            <a:endParaRPr lang="en-US" b="1" dirty="0"/>
          </a:p>
        </p:txBody>
      </p:sp>
      <p:sp>
        <p:nvSpPr>
          <p:cNvPr id="3" name="Content Placeholder 2"/>
          <p:cNvSpPr>
            <a:spLocks noGrp="1"/>
          </p:cNvSpPr>
          <p:nvPr>
            <p:ph idx="1"/>
          </p:nvPr>
        </p:nvSpPr>
        <p:spPr>
          <a:xfrm>
            <a:off x="950495" y="1508664"/>
            <a:ext cx="10515600" cy="4351338"/>
          </a:xfrm>
        </p:spPr>
        <p:txBody>
          <a:bodyPr/>
          <a:lstStyle/>
          <a:p>
            <a:r>
              <a:rPr lang="en-US" sz="3200" dirty="0" smtClean="0"/>
              <a:t>Size matters</a:t>
            </a:r>
          </a:p>
          <a:p>
            <a:r>
              <a:rPr lang="en-US" sz="3200" dirty="0" smtClean="0"/>
              <a:t>Each member should be essential</a:t>
            </a:r>
          </a:p>
          <a:p>
            <a:r>
              <a:rPr lang="en-US" sz="3200" dirty="0" smtClean="0"/>
              <a:t>Experience… (working in committees) </a:t>
            </a:r>
          </a:p>
          <a:p>
            <a:r>
              <a:rPr lang="en-US" sz="3200" dirty="0"/>
              <a:t>Hierarchy tends to discourage </a:t>
            </a:r>
            <a:r>
              <a:rPr lang="en-US" sz="3200" dirty="0" smtClean="0"/>
              <a:t>participation</a:t>
            </a:r>
          </a:p>
          <a:p>
            <a:r>
              <a:rPr lang="en-US" sz="3200" dirty="0" smtClean="0"/>
              <a:t>Position may not be as important as personality</a:t>
            </a:r>
          </a:p>
          <a:p>
            <a:r>
              <a:rPr lang="en-US" sz="3200" dirty="0" smtClean="0"/>
              <a:t>Happy employees make better committees members</a:t>
            </a:r>
          </a:p>
          <a:p>
            <a:endParaRPr lang="en-US" sz="3200" dirty="0" smtClean="0"/>
          </a:p>
          <a:p>
            <a:pPr marL="0" indent="0">
              <a:buNone/>
            </a:pPr>
            <a:endParaRPr lang="en-US" dirty="0"/>
          </a:p>
          <a:p>
            <a:endParaRPr lang="en-US" dirty="0"/>
          </a:p>
        </p:txBody>
      </p:sp>
      <p:pic>
        <p:nvPicPr>
          <p:cNvPr id="6150" name="Picture 6" descr="http://media-cache-ak0.pinimg.com/736x/f7/a4/e8/f7a4e8770d3b0fa03b6929bd86c1bdd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0159" y="4981902"/>
            <a:ext cx="2540989" cy="1876097"/>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24227" y="5234148"/>
            <a:ext cx="1541069" cy="1497724"/>
          </a:xfrm>
          <a:prstGeom prst="ellipse">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Committee Composition</a:t>
            </a:r>
            <a:endParaRPr lang="en-US" sz="1200" dirty="0">
              <a:solidFill>
                <a:schemeClr val="tx1"/>
              </a:solidFill>
            </a:endParaRPr>
          </a:p>
        </p:txBody>
      </p:sp>
    </p:spTree>
    <p:extLst>
      <p:ext uri="{BB962C8B-B14F-4D97-AF65-F5344CB8AC3E}">
        <p14:creationId xmlns:p14="http://schemas.microsoft.com/office/powerpoint/2010/main" val="1517787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2050" name="Picture 2" descr="https://image-store.slidesharecdn.com/43882bcc-71ba-4f1a-b548-016622411441-orig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0065"/>
            <a:ext cx="12192000" cy="8292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061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504662897"/>
              </p:ext>
            </p:extLst>
          </p:nvPr>
        </p:nvGraphicFramePr>
        <p:xfrm>
          <a:off x="775876" y="871957"/>
          <a:ext cx="11271607" cy="57495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75582" y="207465"/>
            <a:ext cx="10515600" cy="1325563"/>
          </a:xfrm>
        </p:spPr>
        <p:txBody>
          <a:bodyPr/>
          <a:lstStyle/>
          <a:p>
            <a:r>
              <a:rPr lang="en-US" b="1" dirty="0" smtClean="0"/>
              <a:t>Who are we in committees?</a:t>
            </a:r>
            <a:endParaRPr lang="en-US" b="1" dirty="0"/>
          </a:p>
        </p:txBody>
      </p:sp>
      <p:sp>
        <p:nvSpPr>
          <p:cNvPr id="5" name="Oval 4"/>
          <p:cNvSpPr/>
          <p:nvPr/>
        </p:nvSpPr>
        <p:spPr>
          <a:xfrm>
            <a:off x="248374" y="5234148"/>
            <a:ext cx="1608914" cy="1485855"/>
          </a:xfrm>
          <a:prstGeom prst="ellips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Individual</a:t>
            </a:r>
          </a:p>
          <a:p>
            <a:pPr algn="ctr"/>
            <a:r>
              <a:rPr lang="en-US" sz="1200" dirty="0" smtClean="0">
                <a:solidFill>
                  <a:schemeClr val="tx1"/>
                </a:solidFill>
              </a:rPr>
              <a:t>Characteristics</a:t>
            </a:r>
            <a:endParaRPr lang="en-US" sz="1200" dirty="0">
              <a:solidFill>
                <a:schemeClr val="tx1"/>
              </a:solidFill>
            </a:endParaRPr>
          </a:p>
        </p:txBody>
      </p:sp>
    </p:spTree>
    <p:extLst>
      <p:ext uri="{BB962C8B-B14F-4D97-AF65-F5344CB8AC3E}">
        <p14:creationId xmlns:p14="http://schemas.microsoft.com/office/powerpoint/2010/main" val="430114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531" y="0"/>
            <a:ext cx="10515600" cy="1325563"/>
          </a:xfrm>
        </p:spPr>
        <p:txBody>
          <a:bodyPr/>
          <a:lstStyle/>
          <a:p>
            <a:r>
              <a:rPr lang="en-US" b="1" dirty="0" smtClean="0"/>
              <a:t>Committee/Team Roles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0369912"/>
              </p:ext>
            </p:extLst>
          </p:nvPr>
        </p:nvGraphicFramePr>
        <p:xfrm>
          <a:off x="806669" y="1198182"/>
          <a:ext cx="10515600" cy="4981900"/>
        </p:xfrm>
        <a:graphic>
          <a:graphicData uri="http://schemas.openxmlformats.org/drawingml/2006/table">
            <a:tbl>
              <a:tblPr firstRow="1" bandRow="1">
                <a:tableStyleId>{5C22544A-7EE6-4342-B048-85BDC9FD1C3A}</a:tableStyleId>
              </a:tblPr>
              <a:tblGrid>
                <a:gridCol w="2519855"/>
                <a:gridCol w="7995745"/>
              </a:tblGrid>
              <a:tr h="498190">
                <a:tc>
                  <a:txBody>
                    <a:bodyPr/>
                    <a:lstStyle/>
                    <a:p>
                      <a:r>
                        <a:rPr lang="en-US" dirty="0" smtClean="0"/>
                        <a:t>Role</a:t>
                      </a:r>
                      <a:endParaRPr lang="en-US" dirty="0"/>
                    </a:p>
                  </a:txBody>
                  <a:tcPr/>
                </a:tc>
                <a:tc>
                  <a:txBody>
                    <a:bodyPr/>
                    <a:lstStyle/>
                    <a:p>
                      <a:r>
                        <a:rPr lang="en-US" dirty="0" smtClean="0"/>
                        <a:t>Definition</a:t>
                      </a:r>
                      <a:r>
                        <a:rPr lang="en-US" baseline="0" dirty="0" smtClean="0"/>
                        <a:t> </a:t>
                      </a:r>
                      <a:endParaRPr lang="en-US" dirty="0"/>
                    </a:p>
                  </a:txBody>
                  <a:tcPr/>
                </a:tc>
              </a:tr>
              <a:tr h="498190">
                <a:tc>
                  <a:txBody>
                    <a:bodyPr/>
                    <a:lstStyle/>
                    <a:p>
                      <a:r>
                        <a:rPr lang="en-US" dirty="0" smtClean="0"/>
                        <a:t>1. Resource Investigator</a:t>
                      </a:r>
                      <a:endParaRPr lang="en-US" dirty="0"/>
                    </a:p>
                  </a:txBody>
                  <a:tcPr/>
                </a:tc>
                <a:tc>
                  <a:txBody>
                    <a:bodyPr/>
                    <a:lstStyle/>
                    <a:p>
                      <a:r>
                        <a:rPr lang="en-US" dirty="0" smtClean="0"/>
                        <a:t>Researcher,</a:t>
                      </a:r>
                      <a:r>
                        <a:rPr lang="en-US" baseline="0" dirty="0" smtClean="0"/>
                        <a:t> looks for ideas, what have others done, reaches out to resources</a:t>
                      </a:r>
                      <a:endParaRPr lang="en-US" dirty="0"/>
                    </a:p>
                  </a:txBody>
                  <a:tcPr/>
                </a:tc>
              </a:tr>
              <a:tr h="498190">
                <a:tc>
                  <a:txBody>
                    <a:bodyPr/>
                    <a:lstStyle/>
                    <a:p>
                      <a:r>
                        <a:rPr lang="en-US" dirty="0" smtClean="0"/>
                        <a:t>2. Team worker</a:t>
                      </a:r>
                      <a:endParaRPr lang="en-US" baseline="0" dirty="0" smtClean="0"/>
                    </a:p>
                  </a:txBody>
                  <a:tcPr/>
                </a:tc>
                <a:tc>
                  <a:txBody>
                    <a:bodyPr/>
                    <a:lstStyle/>
                    <a:p>
                      <a:r>
                        <a:rPr lang="en-US" dirty="0" smtClean="0"/>
                        <a:t>Worker,</a:t>
                      </a:r>
                      <a:r>
                        <a:rPr lang="en-US" baseline="0" dirty="0" smtClean="0"/>
                        <a:t> </a:t>
                      </a:r>
                      <a:r>
                        <a:rPr lang="en-US" dirty="0" smtClean="0"/>
                        <a:t>Jumps in and</a:t>
                      </a:r>
                      <a:r>
                        <a:rPr lang="en-US" baseline="0" dirty="0" smtClean="0"/>
                        <a:t> does the work, offers to help</a:t>
                      </a:r>
                      <a:endParaRPr lang="en-US" dirty="0"/>
                    </a:p>
                  </a:txBody>
                  <a:tcPr/>
                </a:tc>
              </a:tr>
              <a:tr h="498190">
                <a:tc>
                  <a:txBody>
                    <a:bodyPr/>
                    <a:lstStyle/>
                    <a:p>
                      <a:r>
                        <a:rPr lang="en-US" dirty="0" smtClean="0"/>
                        <a:t>3. Coordinator</a:t>
                      </a:r>
                      <a:endParaRPr lang="en-US" dirty="0"/>
                    </a:p>
                  </a:txBody>
                  <a:tcPr/>
                </a:tc>
                <a:tc>
                  <a:txBody>
                    <a:bodyPr/>
                    <a:lstStyle/>
                    <a:p>
                      <a:r>
                        <a:rPr lang="en-US" dirty="0" smtClean="0"/>
                        <a:t>‘Leader’, formally or informally</a:t>
                      </a:r>
                      <a:r>
                        <a:rPr lang="en-US" baseline="0" dirty="0" smtClean="0"/>
                        <a:t> helps to direct individual efforts</a:t>
                      </a:r>
                      <a:endParaRPr lang="en-US" dirty="0"/>
                    </a:p>
                  </a:txBody>
                  <a:tcPr/>
                </a:tc>
              </a:tr>
              <a:tr h="498190">
                <a:tc>
                  <a:txBody>
                    <a:bodyPr/>
                    <a:lstStyle/>
                    <a:p>
                      <a:r>
                        <a:rPr lang="en-US" dirty="0" smtClean="0"/>
                        <a:t>4. Plant</a:t>
                      </a:r>
                      <a:endParaRPr lang="en-US" dirty="0"/>
                    </a:p>
                  </a:txBody>
                  <a:tcPr/>
                </a:tc>
                <a:tc>
                  <a:txBody>
                    <a:bodyPr/>
                    <a:lstStyle/>
                    <a:p>
                      <a:r>
                        <a:rPr lang="en-US" dirty="0" smtClean="0"/>
                        <a:t>Problem</a:t>
                      </a:r>
                      <a:r>
                        <a:rPr lang="en-US" baseline="0" dirty="0" smtClean="0"/>
                        <a:t> solver, thinks outside the box, comes up with ideas</a:t>
                      </a:r>
                      <a:endParaRPr lang="en-US" dirty="0"/>
                    </a:p>
                  </a:txBody>
                  <a:tcPr/>
                </a:tc>
              </a:tr>
              <a:tr h="498190">
                <a:tc>
                  <a:txBody>
                    <a:bodyPr/>
                    <a:lstStyle/>
                    <a:p>
                      <a:r>
                        <a:rPr lang="en-US" dirty="0" smtClean="0"/>
                        <a:t>5. Monitor Evaluator</a:t>
                      </a:r>
                      <a:endParaRPr lang="en-US" dirty="0"/>
                    </a:p>
                  </a:txBody>
                  <a:tcPr/>
                </a:tc>
                <a:tc>
                  <a:txBody>
                    <a:bodyPr/>
                    <a:lstStyle/>
                    <a:p>
                      <a:r>
                        <a:rPr lang="en-US" dirty="0" smtClean="0"/>
                        <a:t>Controller</a:t>
                      </a:r>
                      <a:r>
                        <a:rPr lang="en-US" baseline="0" dirty="0" smtClean="0"/>
                        <a:t>, keeps the groups efforts grounded and reasonable</a:t>
                      </a:r>
                      <a:endParaRPr lang="en-US" dirty="0"/>
                    </a:p>
                  </a:txBody>
                  <a:tcPr/>
                </a:tc>
              </a:tr>
              <a:tr h="498190">
                <a:tc>
                  <a:txBody>
                    <a:bodyPr/>
                    <a:lstStyle/>
                    <a:p>
                      <a:r>
                        <a:rPr lang="en-US" dirty="0" smtClean="0"/>
                        <a:t>6. Specialist</a:t>
                      </a:r>
                      <a:endParaRPr lang="en-US" dirty="0"/>
                    </a:p>
                  </a:txBody>
                  <a:tcPr/>
                </a:tc>
                <a:tc>
                  <a:txBody>
                    <a:bodyPr/>
                    <a:lstStyle/>
                    <a:p>
                      <a:r>
                        <a:rPr lang="en-US" dirty="0" smtClean="0"/>
                        <a:t>The SME,</a:t>
                      </a:r>
                      <a:r>
                        <a:rPr lang="en-US" baseline="0" dirty="0" smtClean="0"/>
                        <a:t> knows the topic and details</a:t>
                      </a:r>
                      <a:endParaRPr lang="en-US" dirty="0"/>
                    </a:p>
                  </a:txBody>
                  <a:tcPr/>
                </a:tc>
              </a:tr>
              <a:tr h="498190">
                <a:tc>
                  <a:txBody>
                    <a:bodyPr/>
                    <a:lstStyle/>
                    <a:p>
                      <a:r>
                        <a:rPr lang="en-US" dirty="0" smtClean="0"/>
                        <a:t>7. Shaper</a:t>
                      </a:r>
                      <a:endParaRPr lang="en-US" dirty="0"/>
                    </a:p>
                  </a:txBody>
                  <a:tcPr/>
                </a:tc>
                <a:tc>
                  <a:txBody>
                    <a:bodyPr/>
                    <a:lstStyle/>
                    <a:p>
                      <a:r>
                        <a:rPr lang="en-US" dirty="0" smtClean="0"/>
                        <a:t>Champion</a:t>
                      </a:r>
                      <a:r>
                        <a:rPr lang="en-US" baseline="0" dirty="0" smtClean="0"/>
                        <a:t>, motivates the group and helps to maintain momentum </a:t>
                      </a:r>
                      <a:endParaRPr lang="en-US" dirty="0"/>
                    </a:p>
                  </a:txBody>
                  <a:tcPr/>
                </a:tc>
              </a:tr>
              <a:tr h="498190">
                <a:tc>
                  <a:txBody>
                    <a:bodyPr/>
                    <a:lstStyle/>
                    <a:p>
                      <a:r>
                        <a:rPr lang="en-US" dirty="0" smtClean="0"/>
                        <a:t>8. Implementer</a:t>
                      </a:r>
                      <a:endParaRPr lang="en-US" dirty="0"/>
                    </a:p>
                  </a:txBody>
                  <a:tcPr/>
                </a:tc>
                <a:tc>
                  <a:txBody>
                    <a:bodyPr/>
                    <a:lstStyle/>
                    <a:p>
                      <a:r>
                        <a:rPr lang="en-US" dirty="0" smtClean="0"/>
                        <a:t>Planner,</a:t>
                      </a:r>
                      <a:r>
                        <a:rPr lang="en-US" baseline="0" dirty="0" smtClean="0"/>
                        <a:t> devises a way for the work of the group to be implemented/carried out</a:t>
                      </a:r>
                      <a:endParaRPr lang="en-US" dirty="0"/>
                    </a:p>
                  </a:txBody>
                  <a:tcPr/>
                </a:tc>
              </a:tr>
              <a:tr h="498190">
                <a:tc>
                  <a:txBody>
                    <a:bodyPr/>
                    <a:lstStyle/>
                    <a:p>
                      <a:r>
                        <a:rPr lang="en-US" dirty="0" smtClean="0"/>
                        <a:t>9. Finisher</a:t>
                      </a:r>
                      <a:endParaRPr lang="en-US" dirty="0"/>
                    </a:p>
                  </a:txBody>
                  <a:tcPr/>
                </a:tc>
                <a:tc>
                  <a:txBody>
                    <a:bodyPr/>
                    <a:lstStyle/>
                    <a:p>
                      <a:r>
                        <a:rPr lang="en-US" dirty="0" smtClean="0"/>
                        <a:t>Editor,</a:t>
                      </a:r>
                      <a:r>
                        <a:rPr lang="en-US" baseline="0" dirty="0" smtClean="0"/>
                        <a:t> finds gaps and errors and reveals weaknesses</a:t>
                      </a:r>
                      <a:endParaRPr lang="en-US" dirty="0"/>
                    </a:p>
                  </a:txBody>
                  <a:tcPr/>
                </a:tc>
              </a:tr>
            </a:tbl>
          </a:graphicData>
        </a:graphic>
      </p:graphicFrame>
      <p:sp>
        <p:nvSpPr>
          <p:cNvPr id="5" name="TextBox 4"/>
          <p:cNvSpPr txBox="1"/>
          <p:nvPr/>
        </p:nvSpPr>
        <p:spPr>
          <a:xfrm>
            <a:off x="7662064" y="6427812"/>
            <a:ext cx="4729655" cy="307777"/>
          </a:xfrm>
          <a:prstGeom prst="rect">
            <a:avLst/>
          </a:prstGeom>
          <a:noFill/>
        </p:spPr>
        <p:txBody>
          <a:bodyPr wrap="square" rtlCol="0">
            <a:spAutoFit/>
          </a:bodyPr>
          <a:lstStyle/>
          <a:p>
            <a:r>
              <a:rPr lang="en-US" sz="1400" dirty="0" smtClean="0"/>
              <a:t>Source: http</a:t>
            </a:r>
            <a:r>
              <a:rPr lang="en-US" sz="1400" dirty="0"/>
              <a:t>://www.belbin.com/about/belbin-team-roles/</a:t>
            </a:r>
          </a:p>
        </p:txBody>
      </p:sp>
    </p:spTree>
    <p:extLst>
      <p:ext uri="{BB962C8B-B14F-4D97-AF65-F5344CB8AC3E}">
        <p14:creationId xmlns:p14="http://schemas.microsoft.com/office/powerpoint/2010/main" val="16060227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918552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Group dynamics</a:t>
            </a:r>
            <a:endParaRPr lang="en-US" b="1" dirty="0"/>
          </a:p>
        </p:txBody>
      </p:sp>
      <p:sp>
        <p:nvSpPr>
          <p:cNvPr id="3" name="Content Placeholder 2"/>
          <p:cNvSpPr>
            <a:spLocks noGrp="1"/>
          </p:cNvSpPr>
          <p:nvPr>
            <p:ph idx="1"/>
          </p:nvPr>
        </p:nvSpPr>
        <p:spPr>
          <a:xfrm>
            <a:off x="838200" y="1690688"/>
            <a:ext cx="10515600" cy="4351338"/>
          </a:xfrm>
        </p:spPr>
        <p:txBody>
          <a:bodyPr/>
          <a:lstStyle/>
          <a:p>
            <a:r>
              <a:rPr lang="en-US" sz="3200" dirty="0" smtClean="0"/>
              <a:t>Dysfunctional groups are…well…dysfunctional</a:t>
            </a:r>
          </a:p>
          <a:p>
            <a:pPr lvl="1"/>
            <a:r>
              <a:rPr lang="en-US" sz="2800" dirty="0" smtClean="0"/>
              <a:t>One bad apple</a:t>
            </a:r>
          </a:p>
          <a:p>
            <a:pPr lvl="1"/>
            <a:r>
              <a:rPr lang="en-US" sz="2800" dirty="0" smtClean="0"/>
              <a:t>Group inertia</a:t>
            </a:r>
          </a:p>
          <a:p>
            <a:pPr lvl="1"/>
            <a:r>
              <a:rPr lang="en-US" sz="2800" dirty="0" smtClean="0"/>
              <a:t>Grandstanding</a:t>
            </a:r>
          </a:p>
          <a:p>
            <a:pPr lvl="1"/>
            <a:r>
              <a:rPr lang="en-US" sz="2800" dirty="0" smtClean="0"/>
              <a:t>Mistrust</a:t>
            </a:r>
          </a:p>
          <a:p>
            <a:r>
              <a:rPr lang="en-US" sz="3200" dirty="0" smtClean="0"/>
              <a:t>Committees require time to become functional groups</a:t>
            </a:r>
          </a:p>
          <a:p>
            <a:pPr marL="457200" lvl="1" indent="0">
              <a:buNone/>
            </a:pPr>
            <a:endParaRPr lang="en-US" dirty="0" smtClean="0"/>
          </a:p>
          <a:p>
            <a:pPr lvl="1"/>
            <a:endParaRPr lang="en-US" dirty="0" smtClean="0"/>
          </a:p>
        </p:txBody>
      </p:sp>
      <p:pic>
        <p:nvPicPr>
          <p:cNvPr id="9222" name="Picture 6" descr="http://stimple.net/wp-content/uploads/2013/11/broken-chai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00649"/>
            <a:ext cx="12309141" cy="1657351"/>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0218225" y="299544"/>
            <a:ext cx="1589650" cy="1560787"/>
          </a:xfrm>
          <a:prstGeom prst="ellipse">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Group Dynamics</a:t>
            </a:r>
            <a:endParaRPr lang="en-US" sz="1400" dirty="0">
              <a:solidFill>
                <a:schemeClr val="tx1"/>
              </a:solidFill>
            </a:endParaRPr>
          </a:p>
        </p:txBody>
      </p:sp>
    </p:spTree>
    <p:extLst>
      <p:ext uri="{BB962C8B-B14F-4D97-AF65-F5344CB8AC3E}">
        <p14:creationId xmlns:p14="http://schemas.microsoft.com/office/powerpoint/2010/main" val="28184470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https://hugols.files.wordpress.com/2009/05/four-types.jpg"/>
          <p:cNvPicPr>
            <a:picLocks noChangeAspect="1" noChangeArrowheads="1"/>
          </p:cNvPicPr>
          <p:nvPr/>
        </p:nvPicPr>
        <p:blipFill rotWithShape="1">
          <a:blip r:embed="rId3">
            <a:extLst>
              <a:ext uri="{28A0092B-C50C-407E-A947-70E740481C1C}">
                <a14:useLocalDpi xmlns:a14="http://schemas.microsoft.com/office/drawing/2010/main" val="0"/>
              </a:ext>
            </a:extLst>
          </a:blip>
          <a:srcRect l="5848" r="6140"/>
          <a:stretch/>
        </p:blipFill>
        <p:spPr bwMode="auto">
          <a:xfrm>
            <a:off x="7431314" y="1387491"/>
            <a:ext cx="4484914" cy="4477393"/>
          </a:xfrm>
          <a:prstGeom prst="rect">
            <a:avLst/>
          </a:prstGeom>
          <a:solidFill>
            <a:schemeClr val="accent1">
              <a:lumMod val="20000"/>
              <a:lumOff val="80000"/>
              <a:alpha val="56000"/>
            </a:schemeClr>
          </a:solidFill>
          <a:effectLst>
            <a:outerShdw blurRad="50800" dist="50800" dir="5400000" algn="ctr" rotWithShape="0">
              <a:srgbClr val="000000">
                <a:alpha val="0"/>
              </a:srgbClr>
            </a:outerShdw>
          </a:effectLst>
        </p:spPr>
      </p:pic>
      <p:sp>
        <p:nvSpPr>
          <p:cNvPr id="2" name="Title 1"/>
          <p:cNvSpPr>
            <a:spLocks noGrp="1"/>
          </p:cNvSpPr>
          <p:nvPr>
            <p:ph type="title"/>
          </p:nvPr>
        </p:nvSpPr>
        <p:spPr>
          <a:xfrm>
            <a:off x="446314" y="535769"/>
            <a:ext cx="10515600" cy="1325563"/>
          </a:xfrm>
        </p:spPr>
        <p:txBody>
          <a:bodyPr/>
          <a:lstStyle/>
          <a:p>
            <a:r>
              <a:rPr lang="en-US" b="1" dirty="0" smtClean="0"/>
              <a:t>Leadership</a:t>
            </a:r>
            <a:endParaRPr lang="en-US" b="1" dirty="0"/>
          </a:p>
        </p:txBody>
      </p:sp>
      <p:sp>
        <p:nvSpPr>
          <p:cNvPr id="3" name="Content Placeholder 2"/>
          <p:cNvSpPr>
            <a:spLocks noGrp="1"/>
          </p:cNvSpPr>
          <p:nvPr>
            <p:ph idx="1"/>
          </p:nvPr>
        </p:nvSpPr>
        <p:spPr>
          <a:xfrm>
            <a:off x="446314" y="2270172"/>
            <a:ext cx="7184196" cy="2695959"/>
          </a:xfrm>
        </p:spPr>
        <p:txBody>
          <a:bodyPr>
            <a:normAutofit/>
          </a:bodyPr>
          <a:lstStyle/>
          <a:p>
            <a:r>
              <a:rPr lang="en-US" sz="3200" dirty="0" smtClean="0"/>
              <a:t>Set expectations</a:t>
            </a:r>
          </a:p>
          <a:p>
            <a:r>
              <a:rPr lang="en-US" sz="3200" dirty="0" smtClean="0"/>
              <a:t>Document action items</a:t>
            </a:r>
          </a:p>
          <a:p>
            <a:r>
              <a:rPr lang="en-US" sz="3200" dirty="0" smtClean="0"/>
              <a:t>Hold committee members accountable</a:t>
            </a:r>
          </a:p>
          <a:p>
            <a:r>
              <a:rPr lang="en-US" sz="3200" dirty="0" smtClean="0"/>
              <a:t>Address counter-productive behaviors</a:t>
            </a:r>
            <a:endParaRPr lang="en-US" sz="3200" dirty="0"/>
          </a:p>
        </p:txBody>
      </p:sp>
      <p:sp>
        <p:nvSpPr>
          <p:cNvPr id="5" name="Oval 4"/>
          <p:cNvSpPr/>
          <p:nvPr/>
        </p:nvSpPr>
        <p:spPr>
          <a:xfrm>
            <a:off x="249293" y="5176837"/>
            <a:ext cx="1589649" cy="1519311"/>
          </a:xfrm>
          <a:prstGeom prst="ellipse">
            <a:avLst/>
          </a:prstGeom>
          <a:solidFill>
            <a:schemeClr val="accent2">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Leadership</a:t>
            </a:r>
            <a:endParaRPr lang="en-US" sz="1400" dirty="0">
              <a:solidFill>
                <a:schemeClr val="tx1"/>
              </a:solidFill>
            </a:endParaRPr>
          </a:p>
        </p:txBody>
      </p:sp>
    </p:spTree>
    <p:extLst>
      <p:ext uri="{BB962C8B-B14F-4D97-AF65-F5344CB8AC3E}">
        <p14:creationId xmlns:p14="http://schemas.microsoft.com/office/powerpoint/2010/main" val="9431745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804" y="365125"/>
            <a:ext cx="11229654" cy="1325563"/>
          </a:xfrm>
        </p:spPr>
        <p:txBody>
          <a:bodyPr/>
          <a:lstStyle/>
          <a:p>
            <a:r>
              <a:rPr lang="en-US" b="1" dirty="0" smtClean="0"/>
              <a:t>How do we engineer committees to be successful</a:t>
            </a:r>
            <a:r>
              <a:rPr lang="en-US" dirty="0" smtClean="0"/>
              <a:t>	</a:t>
            </a:r>
            <a:endParaRPr lang="en-US" dirty="0"/>
          </a:p>
        </p:txBody>
      </p:sp>
      <p:sp>
        <p:nvSpPr>
          <p:cNvPr id="3" name="Content Placeholder 2"/>
          <p:cNvSpPr>
            <a:spLocks noGrp="1"/>
          </p:cNvSpPr>
          <p:nvPr>
            <p:ph sz="half" idx="1"/>
          </p:nvPr>
        </p:nvSpPr>
        <p:spPr>
          <a:xfrm>
            <a:off x="1418771" y="1840139"/>
            <a:ext cx="5181600" cy="4351338"/>
          </a:xfrm>
        </p:spPr>
        <p:txBody>
          <a:bodyPr>
            <a:normAutofit/>
          </a:bodyPr>
          <a:lstStyle/>
          <a:p>
            <a:r>
              <a:rPr lang="en-US" sz="3600" dirty="0" smtClean="0"/>
              <a:t>Planning</a:t>
            </a:r>
          </a:p>
          <a:p>
            <a:r>
              <a:rPr lang="en-US" sz="3600" dirty="0" smtClean="0"/>
              <a:t>Structure</a:t>
            </a:r>
          </a:p>
          <a:p>
            <a:r>
              <a:rPr lang="en-US" sz="3600" dirty="0" smtClean="0"/>
              <a:t>Management</a:t>
            </a:r>
          </a:p>
          <a:p>
            <a:r>
              <a:rPr lang="en-US" sz="3600" dirty="0" smtClean="0"/>
              <a:t>Documentation</a:t>
            </a:r>
            <a:endParaRPr lang="en-US" sz="3600" dirty="0"/>
          </a:p>
          <a:p>
            <a:pPr lvl="1">
              <a:buFont typeface="Courier New" panose="02070309020205020404" pitchFamily="49" charset="0"/>
              <a:buChar char="o"/>
            </a:pPr>
            <a:r>
              <a:rPr lang="en-US" sz="2800" dirty="0" smtClean="0"/>
              <a:t> Meeting </a:t>
            </a:r>
            <a:r>
              <a:rPr lang="en-US" sz="2800" dirty="0"/>
              <a:t>minutes</a:t>
            </a:r>
          </a:p>
          <a:p>
            <a:pPr lvl="1">
              <a:buFont typeface="Courier New" panose="02070309020205020404" pitchFamily="49" charset="0"/>
              <a:buChar char="o"/>
            </a:pPr>
            <a:r>
              <a:rPr lang="en-US" sz="2800" dirty="0" smtClean="0"/>
              <a:t> Action </a:t>
            </a:r>
            <a:r>
              <a:rPr lang="en-US" sz="2800" dirty="0"/>
              <a:t>items</a:t>
            </a:r>
          </a:p>
          <a:p>
            <a:pPr marL="457200" lvl="1" indent="0">
              <a:buNone/>
            </a:pPr>
            <a:endParaRPr lang="en-US" sz="3200" dirty="0" smtClean="0"/>
          </a:p>
        </p:txBody>
      </p:sp>
      <p:pic>
        <p:nvPicPr>
          <p:cNvPr id="1026" name="Picture 2" descr="Image result for build somet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683" y="4064000"/>
            <a:ext cx="5398945" cy="2828019"/>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49293" y="5176837"/>
            <a:ext cx="1589649" cy="1519311"/>
          </a:xfrm>
          <a:prstGeom prst="ellipse">
            <a:avLst/>
          </a:prstGeom>
          <a:solidFill>
            <a:schemeClr val="accent2">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Leadership</a:t>
            </a:r>
            <a:endParaRPr lang="en-US" sz="1400" dirty="0">
              <a:solidFill>
                <a:schemeClr val="tx1"/>
              </a:solidFill>
            </a:endParaRPr>
          </a:p>
        </p:txBody>
      </p:sp>
    </p:spTree>
    <p:extLst>
      <p:ext uri="{BB962C8B-B14F-4D97-AF65-F5344CB8AC3E}">
        <p14:creationId xmlns:p14="http://schemas.microsoft.com/office/powerpoint/2010/main" val="2258606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028" y="476165"/>
            <a:ext cx="10972800" cy="1325563"/>
          </a:xfrm>
        </p:spPr>
        <p:txBody>
          <a:bodyPr/>
          <a:lstStyle/>
          <a:p>
            <a:r>
              <a:rPr lang="en-US" b="1" dirty="0" smtClean="0"/>
              <a:t>Committee Planning    =	 </a:t>
            </a:r>
            <a:r>
              <a:rPr lang="en-US" b="1" i="1" dirty="0" smtClean="0">
                <a:solidFill>
                  <a:srgbClr val="0070C0"/>
                </a:solidFill>
              </a:rPr>
              <a:t>Project Management*</a:t>
            </a:r>
            <a:endParaRPr lang="en-US" b="1" i="1" dirty="0">
              <a:solidFill>
                <a:srgbClr val="0070C0"/>
              </a:solidFill>
            </a:endParaRPr>
          </a:p>
        </p:txBody>
      </p:sp>
      <p:sp>
        <p:nvSpPr>
          <p:cNvPr id="3" name="Content Placeholder 2"/>
          <p:cNvSpPr>
            <a:spLocks noGrp="1"/>
          </p:cNvSpPr>
          <p:nvPr>
            <p:ph sz="half" idx="1"/>
          </p:nvPr>
        </p:nvSpPr>
        <p:spPr>
          <a:xfrm>
            <a:off x="838199" y="1700175"/>
            <a:ext cx="5491655" cy="4351338"/>
          </a:xfrm>
        </p:spPr>
        <p:txBody>
          <a:bodyPr>
            <a:normAutofit/>
          </a:bodyPr>
          <a:lstStyle/>
          <a:p>
            <a:r>
              <a:rPr lang="en-US" sz="2600" dirty="0" smtClean="0"/>
              <a:t>It’s a Committee IAP</a:t>
            </a:r>
          </a:p>
          <a:p>
            <a:r>
              <a:rPr lang="en-US" sz="2600" dirty="0" smtClean="0"/>
              <a:t>Outlines the purpose</a:t>
            </a:r>
          </a:p>
          <a:p>
            <a:r>
              <a:rPr lang="en-US" sz="2600" dirty="0" smtClean="0"/>
              <a:t>Identifies members</a:t>
            </a:r>
          </a:p>
          <a:p>
            <a:r>
              <a:rPr lang="en-US" sz="2600" dirty="0" smtClean="0"/>
              <a:t>Serves as a project timeline</a:t>
            </a:r>
          </a:p>
          <a:p>
            <a:r>
              <a:rPr lang="en-US" sz="2600" dirty="0" smtClean="0"/>
              <a:t>Tracks deliverables and action items</a:t>
            </a:r>
          </a:p>
          <a:p>
            <a:r>
              <a:rPr lang="en-US" sz="2600" dirty="0" smtClean="0"/>
              <a:t>Reference sheet for committee</a:t>
            </a:r>
            <a:endParaRPr lang="en-US" dirty="0" smtClean="0"/>
          </a:p>
          <a:p>
            <a:endParaRPr lang="en-US" dirty="0"/>
          </a:p>
        </p:txBody>
      </p:sp>
      <p:sp>
        <p:nvSpPr>
          <p:cNvPr id="4" name="Content Placeholder 3"/>
          <p:cNvSpPr>
            <a:spLocks noGrp="1"/>
          </p:cNvSpPr>
          <p:nvPr>
            <p:ph sz="half" idx="2"/>
          </p:nvPr>
        </p:nvSpPr>
        <p:spPr>
          <a:xfrm>
            <a:off x="6697713" y="1697813"/>
            <a:ext cx="5181600" cy="3755368"/>
          </a:xfrm>
        </p:spPr>
        <p:txBody>
          <a:bodyPr>
            <a:normAutofit/>
          </a:bodyPr>
          <a:lstStyle/>
          <a:p>
            <a:r>
              <a:rPr lang="en-US" sz="2600" i="1" dirty="0" smtClean="0">
                <a:solidFill>
                  <a:srgbClr val="0070C0"/>
                </a:solidFill>
              </a:rPr>
              <a:t>Initiate the team </a:t>
            </a:r>
          </a:p>
          <a:p>
            <a:r>
              <a:rPr lang="en-US" sz="2600" i="1" dirty="0" smtClean="0">
                <a:solidFill>
                  <a:srgbClr val="0070C0"/>
                </a:solidFill>
              </a:rPr>
              <a:t>Define or review scope</a:t>
            </a:r>
            <a:endParaRPr lang="en-US" sz="2600" i="1" dirty="0">
              <a:solidFill>
                <a:srgbClr val="0070C0"/>
              </a:solidFill>
            </a:endParaRPr>
          </a:p>
          <a:p>
            <a:r>
              <a:rPr lang="en-US" sz="2600" i="1" dirty="0" smtClean="0">
                <a:solidFill>
                  <a:srgbClr val="0070C0"/>
                </a:solidFill>
              </a:rPr>
              <a:t>Develop process and roles</a:t>
            </a:r>
            <a:endParaRPr lang="en-US" sz="2600" i="1" dirty="0">
              <a:solidFill>
                <a:srgbClr val="0070C0"/>
              </a:solidFill>
            </a:endParaRPr>
          </a:p>
          <a:p>
            <a:r>
              <a:rPr lang="en-US" sz="2600" i="1" dirty="0" smtClean="0">
                <a:solidFill>
                  <a:srgbClr val="0070C0"/>
                </a:solidFill>
              </a:rPr>
              <a:t>Monitor and control</a:t>
            </a:r>
            <a:endParaRPr lang="en-US" sz="2600" i="1" dirty="0">
              <a:solidFill>
                <a:srgbClr val="0070C0"/>
              </a:solidFill>
            </a:endParaRPr>
          </a:p>
          <a:p>
            <a:r>
              <a:rPr lang="en-US" sz="2600" i="1" dirty="0" smtClean="0">
                <a:solidFill>
                  <a:srgbClr val="0070C0"/>
                </a:solidFill>
              </a:rPr>
              <a:t>Close out and review the project</a:t>
            </a:r>
            <a:endParaRPr lang="en-US" sz="2600" i="1" dirty="0">
              <a:solidFill>
                <a:srgbClr val="0070C0"/>
              </a:solidFill>
            </a:endParaRPr>
          </a:p>
          <a:p>
            <a:pPr marL="0" indent="0">
              <a:buNone/>
            </a:pPr>
            <a:endParaRPr lang="en-US" dirty="0"/>
          </a:p>
        </p:txBody>
      </p:sp>
      <p:sp>
        <p:nvSpPr>
          <p:cNvPr id="5" name="TextBox 4"/>
          <p:cNvSpPr txBox="1"/>
          <p:nvPr/>
        </p:nvSpPr>
        <p:spPr>
          <a:xfrm>
            <a:off x="5389180" y="6383970"/>
            <a:ext cx="6802820" cy="307777"/>
          </a:xfrm>
          <a:prstGeom prst="rect">
            <a:avLst/>
          </a:prstGeom>
          <a:noFill/>
        </p:spPr>
        <p:txBody>
          <a:bodyPr wrap="square" rtlCol="0">
            <a:spAutoFit/>
          </a:bodyPr>
          <a:lstStyle/>
          <a:p>
            <a:r>
              <a:rPr lang="en-US" sz="1400" i="1" dirty="0" smtClean="0"/>
              <a:t>*A </a:t>
            </a:r>
            <a:r>
              <a:rPr lang="en-US" sz="1400" i="1" dirty="0"/>
              <a:t>Guide to the Project Management Body of Knowledge (PMBOK Guide) Fourth Edition</a:t>
            </a:r>
            <a:endParaRPr lang="en-US" sz="1400" dirty="0"/>
          </a:p>
        </p:txBody>
      </p:sp>
      <p:sp>
        <p:nvSpPr>
          <p:cNvPr id="6" name="Oval 5"/>
          <p:cNvSpPr/>
          <p:nvPr/>
        </p:nvSpPr>
        <p:spPr>
          <a:xfrm>
            <a:off x="249293" y="5176837"/>
            <a:ext cx="1589649" cy="1519311"/>
          </a:xfrm>
          <a:prstGeom prst="ellipse">
            <a:avLst/>
          </a:prstGeom>
          <a:solidFill>
            <a:schemeClr val="accent2">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Leadership</a:t>
            </a:r>
            <a:endParaRPr lang="en-US" sz="1400" dirty="0">
              <a:solidFill>
                <a:schemeClr val="tx1"/>
              </a:solidFill>
            </a:endParaRPr>
          </a:p>
        </p:txBody>
      </p:sp>
    </p:spTree>
    <p:extLst>
      <p:ext uri="{BB962C8B-B14F-4D97-AF65-F5344CB8AC3E}">
        <p14:creationId xmlns:p14="http://schemas.microsoft.com/office/powerpoint/2010/main" val="4108223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3451"/>
            <a:ext cx="10515600" cy="1325563"/>
          </a:xfrm>
        </p:spPr>
        <p:txBody>
          <a:bodyPr/>
          <a:lstStyle/>
          <a:p>
            <a:pPr algn="ctr"/>
            <a:r>
              <a:rPr lang="en-US" b="1" dirty="0"/>
              <a:t>Getting the most out of committees</a:t>
            </a:r>
            <a:r>
              <a:rPr lang="en-US" dirty="0"/>
              <a:t/>
            </a:r>
            <a:br>
              <a:rPr lang="en-US" dirty="0"/>
            </a:br>
            <a:endParaRPr lang="en-US" dirty="0"/>
          </a:p>
        </p:txBody>
      </p:sp>
    </p:spTree>
    <p:extLst>
      <p:ext uri="{BB962C8B-B14F-4D97-AF65-F5344CB8AC3E}">
        <p14:creationId xmlns:p14="http://schemas.microsoft.com/office/powerpoint/2010/main" val="219630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a:t>
            </a:r>
            <a:endParaRPr lang="en-US" b="1" dirty="0"/>
          </a:p>
        </p:txBody>
      </p:sp>
      <p:sp>
        <p:nvSpPr>
          <p:cNvPr id="3" name="Content Placeholder 2"/>
          <p:cNvSpPr>
            <a:spLocks noGrp="1"/>
          </p:cNvSpPr>
          <p:nvPr>
            <p:ph idx="1"/>
          </p:nvPr>
        </p:nvSpPr>
        <p:spPr/>
        <p:txBody>
          <a:bodyPr/>
          <a:lstStyle/>
          <a:p>
            <a:r>
              <a:rPr lang="en-US" dirty="0" smtClean="0"/>
              <a:t>What makes a committee unique</a:t>
            </a:r>
          </a:p>
          <a:p>
            <a:r>
              <a:rPr lang="en-US" dirty="0" smtClean="0"/>
              <a:t>Why this issue warrants an hour of your time</a:t>
            </a:r>
          </a:p>
          <a:p>
            <a:r>
              <a:rPr lang="en-US" dirty="0"/>
              <a:t>F</a:t>
            </a:r>
            <a:r>
              <a:rPr lang="en-US" dirty="0" smtClean="0"/>
              <a:t>actors that influence committee performance</a:t>
            </a:r>
          </a:p>
          <a:p>
            <a:r>
              <a:rPr lang="en-US" dirty="0" smtClean="0"/>
              <a:t>Getting the most out of committees</a:t>
            </a:r>
          </a:p>
          <a:p>
            <a:r>
              <a:rPr lang="en-US" dirty="0" smtClean="0"/>
              <a:t>General discussion</a:t>
            </a:r>
          </a:p>
          <a:p>
            <a:endParaRPr lang="en-US" dirty="0" smtClean="0"/>
          </a:p>
          <a:p>
            <a:pPr marL="0" indent="0">
              <a:buNone/>
            </a:pPr>
            <a:endParaRPr lang="en-US" dirty="0"/>
          </a:p>
        </p:txBody>
      </p:sp>
      <p:pic>
        <p:nvPicPr>
          <p:cNvPr id="1026" name="Picture 2" descr="George Mason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4471" y="4839198"/>
            <a:ext cx="1910884" cy="1408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vemaweb.org/assets/site/vema-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1810" y="4487594"/>
            <a:ext cx="1785376" cy="18587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se3.mm.bing.net/th?id=OIP.M83b661d3e6721fc9afe25a4d8b5c3a38o0&amp;pid=15.1&amp;P=0&amp;w=300&amp;h=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4471" y="2746303"/>
            <a:ext cx="1741291" cy="1741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0922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279" y="300570"/>
            <a:ext cx="5540674" cy="1325563"/>
          </a:xfrm>
        </p:spPr>
        <p:txBody>
          <a:bodyPr/>
          <a:lstStyle/>
          <a:p>
            <a:pPr algn="r"/>
            <a:r>
              <a:rPr lang="en-US" b="1" dirty="0" smtClean="0"/>
              <a:t>And </a:t>
            </a:r>
            <a:r>
              <a:rPr lang="en-US" b="1" dirty="0"/>
              <a:t>T</a:t>
            </a:r>
            <a:r>
              <a:rPr lang="en-US" b="1" dirty="0" smtClean="0"/>
              <a:t>hen What? </a:t>
            </a:r>
            <a:endParaRPr lang="en-US" b="1" dirty="0"/>
          </a:p>
        </p:txBody>
      </p:sp>
      <p:sp>
        <p:nvSpPr>
          <p:cNvPr id="4" name="Oval 3"/>
          <p:cNvSpPr/>
          <p:nvPr/>
        </p:nvSpPr>
        <p:spPr>
          <a:xfrm>
            <a:off x="755913" y="1789524"/>
            <a:ext cx="3179299" cy="3038621"/>
          </a:xfrm>
          <a:prstGeom prst="ellips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Individual</a:t>
            </a:r>
          </a:p>
          <a:p>
            <a:pPr algn="ctr"/>
            <a:r>
              <a:rPr lang="en-US" sz="2400" dirty="0" smtClean="0">
                <a:solidFill>
                  <a:schemeClr val="tx1"/>
                </a:solidFill>
              </a:rPr>
              <a:t>Characteristics</a:t>
            </a:r>
            <a:endParaRPr lang="en-US" sz="2400" dirty="0">
              <a:solidFill>
                <a:schemeClr val="tx1"/>
              </a:solidFill>
            </a:endParaRPr>
          </a:p>
        </p:txBody>
      </p:sp>
      <p:sp>
        <p:nvSpPr>
          <p:cNvPr id="5" name="Oval 4"/>
          <p:cNvSpPr/>
          <p:nvPr/>
        </p:nvSpPr>
        <p:spPr>
          <a:xfrm>
            <a:off x="3449695" y="3373749"/>
            <a:ext cx="3179299" cy="3038621"/>
          </a:xfrm>
          <a:prstGeom prst="ellipse">
            <a:avLst/>
          </a:prstGeom>
          <a:solidFill>
            <a:schemeClr val="accent2">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Leadership</a:t>
            </a:r>
            <a:endParaRPr lang="en-US" sz="2400" dirty="0">
              <a:solidFill>
                <a:schemeClr val="tx1"/>
              </a:solidFill>
            </a:endParaRPr>
          </a:p>
        </p:txBody>
      </p:sp>
      <p:sp>
        <p:nvSpPr>
          <p:cNvPr id="6" name="Oval 5"/>
          <p:cNvSpPr/>
          <p:nvPr/>
        </p:nvSpPr>
        <p:spPr>
          <a:xfrm>
            <a:off x="1139955" y="3410528"/>
            <a:ext cx="3179299" cy="3038621"/>
          </a:xfrm>
          <a:prstGeom prst="ellipse">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Group Dynamics</a:t>
            </a:r>
            <a:endParaRPr lang="en-US" sz="2400" dirty="0">
              <a:solidFill>
                <a:schemeClr val="tx1"/>
              </a:solidFill>
            </a:endParaRPr>
          </a:p>
        </p:txBody>
      </p:sp>
      <p:sp>
        <p:nvSpPr>
          <p:cNvPr id="7" name="Oval 6"/>
          <p:cNvSpPr/>
          <p:nvPr/>
        </p:nvSpPr>
        <p:spPr>
          <a:xfrm>
            <a:off x="2252621" y="715843"/>
            <a:ext cx="3179299" cy="3038621"/>
          </a:xfrm>
          <a:prstGeom prst="ellipse">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Committee Composition</a:t>
            </a:r>
            <a:endParaRPr lang="en-US" sz="2400" dirty="0">
              <a:solidFill>
                <a:schemeClr val="tx1"/>
              </a:solidFill>
            </a:endParaRPr>
          </a:p>
        </p:txBody>
      </p:sp>
      <p:sp>
        <p:nvSpPr>
          <p:cNvPr id="9" name="Oval 8"/>
          <p:cNvSpPr/>
          <p:nvPr/>
        </p:nvSpPr>
        <p:spPr>
          <a:xfrm>
            <a:off x="3787102" y="1626133"/>
            <a:ext cx="3179299" cy="3038621"/>
          </a:xfrm>
          <a:prstGeom prst="ellipse">
            <a:avLst/>
          </a:prstGeom>
          <a:solidFill>
            <a:schemeClr val="accent4">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Committee Task/Objectives/Goals</a:t>
            </a:r>
            <a:endParaRPr lang="en-US" sz="2400" dirty="0">
              <a:solidFill>
                <a:schemeClr val="tx1"/>
              </a:solidFill>
            </a:endParaRPr>
          </a:p>
        </p:txBody>
      </p:sp>
      <p:sp>
        <p:nvSpPr>
          <p:cNvPr id="3" name="Striped Right Arrow 2"/>
          <p:cNvSpPr/>
          <p:nvPr/>
        </p:nvSpPr>
        <p:spPr>
          <a:xfrm>
            <a:off x="7168953" y="3146192"/>
            <a:ext cx="1147483" cy="1244346"/>
          </a:xfrm>
          <a:prstGeom prst="stripedRightArrow">
            <a:avLst>
              <a:gd name="adj1" fmla="val 50000"/>
              <a:gd name="adj2" fmla="val 64488"/>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339176" y="2896059"/>
            <a:ext cx="3383042" cy="1569660"/>
          </a:xfrm>
          <a:prstGeom prst="rect">
            <a:avLst/>
          </a:prstGeom>
        </p:spPr>
        <p:txBody>
          <a:bodyPr wrap="none">
            <a:spAutoFit/>
          </a:bodyPr>
          <a:lstStyle/>
          <a:p>
            <a:pPr algn="ctr"/>
            <a:r>
              <a:rPr lang="en-US" sz="3200" dirty="0" smtClean="0"/>
              <a:t>Active Engagement</a:t>
            </a:r>
          </a:p>
          <a:p>
            <a:pPr algn="ctr"/>
            <a:r>
              <a:rPr lang="en-US" sz="3200" dirty="0" smtClean="0"/>
              <a:t>Compromise</a:t>
            </a:r>
          </a:p>
          <a:p>
            <a:pPr algn="ctr"/>
            <a:r>
              <a:rPr lang="en-US" sz="3200" dirty="0" smtClean="0"/>
              <a:t>Helping Behaviors</a:t>
            </a:r>
            <a:endParaRPr lang="en-US" sz="3200" dirty="0"/>
          </a:p>
        </p:txBody>
      </p:sp>
    </p:spTree>
    <p:extLst>
      <p:ext uri="{BB962C8B-B14F-4D97-AF65-F5344CB8AC3E}">
        <p14:creationId xmlns:p14="http://schemas.microsoft.com/office/powerpoint/2010/main" val="269447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triped Right Arrow 9"/>
          <p:cNvSpPr/>
          <p:nvPr/>
        </p:nvSpPr>
        <p:spPr>
          <a:xfrm>
            <a:off x="4372684" y="1797026"/>
            <a:ext cx="3423182" cy="2956283"/>
          </a:xfrm>
          <a:prstGeom prst="stripedRightArrow">
            <a:avLst>
              <a:gd name="adj1" fmla="val 50000"/>
              <a:gd name="adj2" fmla="val 64488"/>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http://www.creationincommon.com/wp-content/uploads/2013/05/shutterstock_72508795.jpg"/>
          <p:cNvPicPr>
            <a:picLocks noChangeAspect="1" noChangeArrowheads="1"/>
          </p:cNvPicPr>
          <p:nvPr/>
        </p:nvPicPr>
        <p:blipFill rotWithShape="1">
          <a:blip r:embed="rId3">
            <a:extLst>
              <a:ext uri="{28A0092B-C50C-407E-A947-70E740481C1C}">
                <a14:useLocalDpi xmlns:a14="http://schemas.microsoft.com/office/drawing/2010/main" val="0"/>
              </a:ext>
            </a:extLst>
          </a:blip>
          <a:srcRect l="18027" r="16026"/>
          <a:stretch/>
        </p:blipFill>
        <p:spPr bwMode="auto">
          <a:xfrm>
            <a:off x="435541" y="1368569"/>
            <a:ext cx="3829711" cy="38131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bu.edu/orccommittees/files/2010/04/iStock_000012479981Small.jpg"/>
          <p:cNvPicPr>
            <a:picLocks noChangeAspect="1" noChangeArrowheads="1"/>
          </p:cNvPicPr>
          <p:nvPr/>
        </p:nvPicPr>
        <p:blipFill rotWithShape="1">
          <a:blip r:embed="rId4">
            <a:extLst>
              <a:ext uri="{28A0092B-C50C-407E-A947-70E740481C1C}">
                <a14:useLocalDpi xmlns:a14="http://schemas.microsoft.com/office/drawing/2010/main" val="0"/>
              </a:ext>
            </a:extLst>
          </a:blip>
          <a:srcRect l="14121" r="18796"/>
          <a:stretch/>
        </p:blipFill>
        <p:spPr bwMode="auto">
          <a:xfrm>
            <a:off x="7811632" y="1368569"/>
            <a:ext cx="3944232" cy="381319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369563" y="2474572"/>
            <a:ext cx="3383042" cy="1569660"/>
          </a:xfrm>
          <a:prstGeom prst="rect">
            <a:avLst/>
          </a:prstGeom>
        </p:spPr>
        <p:txBody>
          <a:bodyPr wrap="none">
            <a:spAutoFit/>
          </a:bodyPr>
          <a:lstStyle/>
          <a:p>
            <a:pPr algn="ctr"/>
            <a:r>
              <a:rPr lang="en-US" sz="3200" dirty="0" smtClean="0"/>
              <a:t>Active Engagement</a:t>
            </a:r>
          </a:p>
          <a:p>
            <a:pPr algn="ctr"/>
            <a:r>
              <a:rPr lang="en-US" sz="3200" dirty="0" smtClean="0"/>
              <a:t>Compromise</a:t>
            </a:r>
          </a:p>
          <a:p>
            <a:pPr algn="ctr"/>
            <a:r>
              <a:rPr lang="en-US" sz="3200" dirty="0" smtClean="0"/>
              <a:t>Helping Behaviors</a:t>
            </a:r>
            <a:endParaRPr lang="en-US" sz="3200" dirty="0"/>
          </a:p>
        </p:txBody>
      </p:sp>
    </p:spTree>
    <p:extLst>
      <p:ext uri="{BB962C8B-B14F-4D97-AF65-F5344CB8AC3E}">
        <p14:creationId xmlns:p14="http://schemas.microsoft.com/office/powerpoint/2010/main" val="280547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325563"/>
          </a:xfrm>
        </p:spPr>
        <p:txBody>
          <a:bodyPr>
            <a:normAutofit/>
          </a:bodyPr>
          <a:lstStyle/>
          <a:p>
            <a:r>
              <a:rPr lang="en-US" sz="4000" b="1" dirty="0" smtClean="0"/>
              <a:t>Active Engagement</a:t>
            </a:r>
            <a:endParaRPr lang="en-US" sz="4000" b="1" dirty="0"/>
          </a:p>
        </p:txBody>
      </p:sp>
      <p:graphicFrame>
        <p:nvGraphicFramePr>
          <p:cNvPr id="7" name="Table 6"/>
          <p:cNvGraphicFramePr>
            <a:graphicFrameLocks noGrp="1"/>
          </p:cNvGraphicFramePr>
          <p:nvPr>
            <p:extLst>
              <p:ext uri="{D42A27DB-BD31-4B8C-83A1-F6EECF244321}">
                <p14:modId xmlns:p14="http://schemas.microsoft.com/office/powerpoint/2010/main" val="299192067"/>
              </p:ext>
            </p:extLst>
          </p:nvPr>
        </p:nvGraphicFramePr>
        <p:xfrm>
          <a:off x="413658" y="1343349"/>
          <a:ext cx="11364684" cy="5152027"/>
        </p:xfrm>
        <a:graphic>
          <a:graphicData uri="http://schemas.openxmlformats.org/drawingml/2006/table">
            <a:tbl>
              <a:tblPr firstRow="1" firstCol="1" bandRow="1"/>
              <a:tblGrid>
                <a:gridCol w="5669642"/>
                <a:gridCol w="5695042"/>
              </a:tblGrid>
              <a:tr h="485451">
                <a:tc>
                  <a:txBody>
                    <a:bodyPr/>
                    <a:lstStyle/>
                    <a:p>
                      <a:pPr marL="279400" marR="0" algn="ctr">
                        <a:spcBef>
                          <a:spcPts val="0"/>
                        </a:spcBef>
                        <a:spcAft>
                          <a:spcPts val="0"/>
                        </a:spcAft>
                      </a:pPr>
                      <a:r>
                        <a:rPr lang="en-US" sz="2200" dirty="0" smtClean="0">
                          <a:effectLst/>
                          <a:latin typeface="+mn-lt"/>
                          <a:ea typeface="Calibri" panose="020F0502020204030204" pitchFamily="34" charset="0"/>
                        </a:rPr>
                        <a:t>Normative Committee Behavior </a:t>
                      </a:r>
                      <a:endParaRPr lang="en-US" sz="2200" dirty="0">
                        <a:effectLst/>
                        <a:latin typeface="+mn-lt"/>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279400" marR="0" algn="ctr">
                        <a:spcBef>
                          <a:spcPts val="0"/>
                        </a:spcBef>
                        <a:spcAft>
                          <a:spcPts val="0"/>
                        </a:spcAft>
                      </a:pPr>
                      <a:r>
                        <a:rPr lang="en-US" sz="2200" dirty="0">
                          <a:effectLst/>
                          <a:latin typeface="+mn-lt"/>
                          <a:ea typeface="Calibri" panose="020F0502020204030204" pitchFamily="34" charset="0"/>
                        </a:rPr>
                        <a:t>Active </a:t>
                      </a:r>
                      <a:r>
                        <a:rPr lang="en-US" sz="2200" dirty="0" smtClean="0">
                          <a:effectLst/>
                          <a:latin typeface="+mn-lt"/>
                          <a:ea typeface="Calibri" panose="020F0502020204030204" pitchFamily="34" charset="0"/>
                        </a:rPr>
                        <a:t>Engagement</a:t>
                      </a:r>
                      <a:endParaRPr lang="en-US" sz="2200" dirty="0">
                        <a:effectLst/>
                        <a:latin typeface="+mn-lt"/>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551844">
                <a:tc>
                  <a:txBody>
                    <a:bodyPr/>
                    <a:lstStyle/>
                    <a:p>
                      <a:pPr marL="342900" marR="0" indent="-342900">
                        <a:spcBef>
                          <a:spcPts val="0"/>
                        </a:spcBef>
                        <a:spcAft>
                          <a:spcPts val="0"/>
                        </a:spcAft>
                        <a:buFont typeface="Arial" panose="020B0604020202020204" pitchFamily="34" charset="0"/>
                        <a:buChar char="•"/>
                      </a:pPr>
                      <a:r>
                        <a:rPr lang="en-US" sz="2200" dirty="0" smtClean="0">
                          <a:effectLst/>
                          <a:latin typeface="+mn-lt"/>
                          <a:ea typeface="Calibri" panose="020F0502020204030204" pitchFamily="34" charset="0"/>
                        </a:rPr>
                        <a:t>Attend meetings (most of the time)</a:t>
                      </a:r>
                      <a:endParaRPr lang="en-US" sz="2200" dirty="0">
                        <a:effectLst/>
                        <a:latin typeface="+mn-lt"/>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42900" marR="0" indent="-342900">
                        <a:spcBef>
                          <a:spcPts val="0"/>
                        </a:spcBef>
                        <a:spcAft>
                          <a:spcPts val="0"/>
                        </a:spcAft>
                        <a:buFont typeface="Arial" panose="020B0604020202020204" pitchFamily="34" charset="0"/>
                        <a:buChar char="•"/>
                      </a:pPr>
                      <a:r>
                        <a:rPr lang="en-US" sz="2200" dirty="0" smtClean="0">
                          <a:effectLst/>
                          <a:latin typeface="+mn-lt"/>
                          <a:ea typeface="Calibri" panose="020F0502020204030204" pitchFamily="34" charset="0"/>
                        </a:rPr>
                        <a:t>Prepare for </a:t>
                      </a:r>
                      <a:r>
                        <a:rPr lang="en-US" sz="2200" dirty="0">
                          <a:effectLst/>
                          <a:latin typeface="+mn-lt"/>
                          <a:ea typeface="Calibri" panose="020F0502020204030204" pitchFamily="34" charset="0"/>
                        </a:rPr>
                        <a:t>committee meetings</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551844">
                <a:tc>
                  <a:txBody>
                    <a:bodyPr/>
                    <a:lstStyle/>
                    <a:p>
                      <a:pPr marL="342900" marR="0" indent="-342900">
                        <a:spcBef>
                          <a:spcPts val="0"/>
                        </a:spcBef>
                        <a:spcAft>
                          <a:spcPts val="0"/>
                        </a:spcAft>
                        <a:buFont typeface="Arial" panose="020B0604020202020204" pitchFamily="34" charset="0"/>
                        <a:buChar char="•"/>
                      </a:pPr>
                      <a:r>
                        <a:rPr lang="en-US" sz="2200" dirty="0" smtClean="0">
                          <a:effectLst/>
                          <a:latin typeface="+mn-lt"/>
                          <a:ea typeface="Calibri" panose="020F0502020204030204" pitchFamily="34" charset="0"/>
                        </a:rPr>
                        <a:t>Offer minimal </a:t>
                      </a:r>
                      <a:r>
                        <a:rPr lang="en-US" sz="2200" dirty="0">
                          <a:effectLst/>
                          <a:latin typeface="+mn-lt"/>
                          <a:ea typeface="Calibri" panose="020F0502020204030204" pitchFamily="34" charset="0"/>
                        </a:rPr>
                        <a:t>contribution</a:t>
                      </a:r>
                    </a:p>
                  </a:txBody>
                  <a:tcPr marL="68580" marR="68580" marT="0" marB="0" anchor="ctr">
                    <a:lnL>
                      <a:noFill/>
                    </a:lnL>
                    <a:lnR>
                      <a:noFill/>
                    </a:lnR>
                    <a:lnT>
                      <a:noFill/>
                    </a:lnT>
                    <a:lnB>
                      <a:noFill/>
                    </a:lnB>
                  </a:tcPr>
                </a:tc>
                <a:tc>
                  <a:txBody>
                    <a:bodyPr/>
                    <a:lstStyle/>
                    <a:p>
                      <a:pPr marL="342900" marR="0" indent="-342900">
                        <a:spcBef>
                          <a:spcPts val="0"/>
                        </a:spcBef>
                        <a:spcAft>
                          <a:spcPts val="0"/>
                        </a:spcAft>
                        <a:buFont typeface="Arial" panose="020B0604020202020204" pitchFamily="34" charset="0"/>
                        <a:buChar char="•"/>
                      </a:pPr>
                      <a:r>
                        <a:rPr lang="en-US" sz="2200" dirty="0">
                          <a:effectLst/>
                          <a:latin typeface="+mn-lt"/>
                          <a:ea typeface="Calibri" panose="020F0502020204030204" pitchFamily="34" charset="0"/>
                        </a:rPr>
                        <a:t>Consistently contribute to the conversation</a:t>
                      </a:r>
                    </a:p>
                  </a:txBody>
                  <a:tcPr marL="68580" marR="68580" marT="0" marB="0" anchor="ctr">
                    <a:lnL>
                      <a:noFill/>
                    </a:lnL>
                    <a:lnR>
                      <a:noFill/>
                    </a:lnR>
                    <a:lnT>
                      <a:noFill/>
                    </a:lnT>
                    <a:lnB>
                      <a:noFill/>
                    </a:lnB>
                  </a:tcPr>
                </a:tc>
              </a:tr>
              <a:tr h="551844">
                <a:tc>
                  <a:txBody>
                    <a:bodyPr/>
                    <a:lstStyle/>
                    <a:p>
                      <a:pPr marL="342900" marR="0" indent="-342900">
                        <a:spcBef>
                          <a:spcPts val="0"/>
                        </a:spcBef>
                        <a:spcAft>
                          <a:spcPts val="0"/>
                        </a:spcAft>
                        <a:buFont typeface="Arial" panose="020B0604020202020204" pitchFamily="34" charset="0"/>
                        <a:buChar char="•"/>
                      </a:pPr>
                      <a:r>
                        <a:rPr lang="en-US" sz="2200" dirty="0" smtClean="0">
                          <a:effectLst/>
                          <a:latin typeface="+mn-lt"/>
                          <a:ea typeface="Calibri" panose="020F0502020204030204" pitchFamily="34" charset="0"/>
                        </a:rPr>
                        <a:t>Avoid </a:t>
                      </a:r>
                      <a:r>
                        <a:rPr lang="en-US" sz="2200" dirty="0">
                          <a:effectLst/>
                          <a:latin typeface="+mn-lt"/>
                          <a:ea typeface="Calibri" panose="020F0502020204030204" pitchFamily="34" charset="0"/>
                        </a:rPr>
                        <a:t>additional work/tasks</a:t>
                      </a:r>
                    </a:p>
                  </a:txBody>
                  <a:tcPr marL="68580" marR="68580" marT="0" marB="0" anchor="ctr">
                    <a:lnL>
                      <a:noFill/>
                    </a:lnL>
                    <a:lnR>
                      <a:noFill/>
                    </a:lnR>
                    <a:lnT>
                      <a:noFill/>
                    </a:lnT>
                    <a:lnB>
                      <a:noFill/>
                    </a:lnB>
                  </a:tcPr>
                </a:tc>
                <a:tc>
                  <a:txBody>
                    <a:bodyPr/>
                    <a:lstStyle/>
                    <a:p>
                      <a:pPr marL="342900" marR="0" indent="-342900">
                        <a:spcBef>
                          <a:spcPts val="0"/>
                        </a:spcBef>
                        <a:spcAft>
                          <a:spcPts val="0"/>
                        </a:spcAft>
                        <a:buFont typeface="Arial" panose="020B0604020202020204" pitchFamily="34" charset="0"/>
                        <a:buChar char="•"/>
                      </a:pPr>
                      <a:r>
                        <a:rPr lang="en-US" sz="2200" dirty="0">
                          <a:effectLst/>
                          <a:latin typeface="+mn-lt"/>
                          <a:ea typeface="Calibri" panose="020F0502020204030204" pitchFamily="34" charset="0"/>
                        </a:rPr>
                        <a:t>Collaborate with others</a:t>
                      </a:r>
                    </a:p>
                  </a:txBody>
                  <a:tcPr marL="68580" marR="68580" marT="0" marB="0" anchor="ctr">
                    <a:lnL>
                      <a:noFill/>
                    </a:lnL>
                    <a:lnR>
                      <a:noFill/>
                    </a:lnR>
                    <a:lnT>
                      <a:noFill/>
                    </a:lnT>
                    <a:lnB>
                      <a:noFill/>
                    </a:lnB>
                  </a:tcPr>
                </a:tc>
              </a:tr>
              <a:tr h="551844">
                <a:tc>
                  <a:txBody>
                    <a:bodyPr/>
                    <a:lstStyle/>
                    <a:p>
                      <a:pPr marL="342900" marR="0" indent="-342900">
                        <a:spcBef>
                          <a:spcPts val="0"/>
                        </a:spcBef>
                        <a:spcAft>
                          <a:spcPts val="0"/>
                        </a:spcAft>
                        <a:buFont typeface="Arial" panose="020B0604020202020204" pitchFamily="34" charset="0"/>
                        <a:buChar char="•"/>
                      </a:pPr>
                      <a:r>
                        <a:rPr lang="en-US" sz="2200" dirty="0" smtClean="0">
                          <a:effectLst/>
                          <a:latin typeface="+mn-lt"/>
                          <a:ea typeface="Calibri" panose="020F0502020204030204" pitchFamily="34" charset="0"/>
                        </a:rPr>
                        <a:t>Unprepared </a:t>
                      </a:r>
                      <a:r>
                        <a:rPr lang="en-US" sz="2200" dirty="0">
                          <a:effectLst/>
                          <a:latin typeface="+mn-lt"/>
                          <a:ea typeface="Calibri" panose="020F0502020204030204" pitchFamily="34" charset="0"/>
                        </a:rPr>
                        <a:t>for committee meetings</a:t>
                      </a:r>
                    </a:p>
                  </a:txBody>
                  <a:tcPr marL="68580" marR="68580" marT="0" marB="0" anchor="ctr">
                    <a:lnL>
                      <a:noFill/>
                    </a:lnL>
                    <a:lnR>
                      <a:noFill/>
                    </a:lnR>
                    <a:lnT>
                      <a:noFill/>
                    </a:lnT>
                    <a:lnB>
                      <a:noFill/>
                    </a:lnB>
                  </a:tcPr>
                </a:tc>
                <a:tc>
                  <a:txBody>
                    <a:bodyPr/>
                    <a:lstStyle/>
                    <a:p>
                      <a:pPr marL="342900" marR="0" indent="-342900">
                        <a:spcBef>
                          <a:spcPts val="0"/>
                        </a:spcBef>
                        <a:spcAft>
                          <a:spcPts val="0"/>
                        </a:spcAft>
                        <a:buFont typeface="Arial" panose="020B0604020202020204" pitchFamily="34" charset="0"/>
                        <a:buChar char="•"/>
                      </a:pPr>
                      <a:r>
                        <a:rPr lang="en-US" sz="2200" dirty="0">
                          <a:effectLst/>
                          <a:latin typeface="+mn-lt"/>
                          <a:ea typeface="Calibri" panose="020F0502020204030204" pitchFamily="34" charset="0"/>
                        </a:rPr>
                        <a:t>Take on tasks or volunteer for assignments</a:t>
                      </a:r>
                    </a:p>
                  </a:txBody>
                  <a:tcPr marL="68580" marR="68580" marT="0" marB="0" anchor="ctr">
                    <a:lnL>
                      <a:noFill/>
                    </a:lnL>
                    <a:lnR>
                      <a:noFill/>
                    </a:lnR>
                    <a:lnT>
                      <a:noFill/>
                    </a:lnT>
                    <a:lnB>
                      <a:noFill/>
                    </a:lnB>
                  </a:tcPr>
                </a:tc>
              </a:tr>
              <a:tr h="551844">
                <a:tc>
                  <a:txBody>
                    <a:bodyPr/>
                    <a:lstStyle/>
                    <a:p>
                      <a:pPr marL="342900" marR="0" indent="-342900">
                        <a:spcBef>
                          <a:spcPts val="0"/>
                        </a:spcBef>
                        <a:spcAft>
                          <a:spcPts val="0"/>
                        </a:spcAft>
                        <a:buFont typeface="Arial" panose="020B0604020202020204" pitchFamily="34" charset="0"/>
                        <a:buChar char="•"/>
                      </a:pPr>
                      <a:r>
                        <a:rPr lang="en-US" sz="2200" dirty="0">
                          <a:effectLst/>
                          <a:latin typeface="+mn-lt"/>
                          <a:ea typeface="Calibri" panose="020F0502020204030204" pitchFamily="34" charset="0"/>
                        </a:rPr>
                        <a:t>Distracted by personal </a:t>
                      </a:r>
                      <a:r>
                        <a:rPr lang="en-US" sz="2200" dirty="0" smtClean="0">
                          <a:effectLst/>
                          <a:latin typeface="+mn-lt"/>
                          <a:ea typeface="Calibri" panose="020F0502020204030204" pitchFamily="34" charset="0"/>
                        </a:rPr>
                        <a:t>devices </a:t>
                      </a:r>
                      <a:r>
                        <a:rPr lang="en-US" sz="2200" dirty="0">
                          <a:effectLst/>
                          <a:latin typeface="+mn-lt"/>
                          <a:ea typeface="Calibri" panose="020F0502020204030204" pitchFamily="34" charset="0"/>
                        </a:rPr>
                        <a:t>or other work</a:t>
                      </a:r>
                    </a:p>
                  </a:txBody>
                  <a:tcPr marL="68580" marR="68580" marT="0" marB="0" anchor="ctr">
                    <a:lnL>
                      <a:noFill/>
                    </a:lnL>
                    <a:lnR>
                      <a:noFill/>
                    </a:lnR>
                    <a:lnT>
                      <a:noFill/>
                    </a:lnT>
                    <a:lnB>
                      <a:noFill/>
                    </a:lnB>
                  </a:tcPr>
                </a:tc>
                <a:tc>
                  <a:txBody>
                    <a:bodyPr/>
                    <a:lstStyle/>
                    <a:p>
                      <a:pPr marL="342900" marR="0" indent="-342900">
                        <a:spcBef>
                          <a:spcPts val="0"/>
                        </a:spcBef>
                        <a:spcAft>
                          <a:spcPts val="0"/>
                        </a:spcAft>
                        <a:buFont typeface="Arial" panose="020B0604020202020204" pitchFamily="34" charset="0"/>
                        <a:buChar char="•"/>
                      </a:pPr>
                      <a:r>
                        <a:rPr lang="en-US" sz="2200" dirty="0">
                          <a:effectLst/>
                          <a:latin typeface="+mn-lt"/>
                          <a:ea typeface="Calibri" panose="020F0502020204030204" pitchFamily="34" charset="0"/>
                        </a:rPr>
                        <a:t>Actively </a:t>
                      </a:r>
                      <a:r>
                        <a:rPr lang="en-US" sz="2200" dirty="0" smtClean="0">
                          <a:effectLst/>
                          <a:latin typeface="+mn-lt"/>
                          <a:ea typeface="Calibri" panose="020F0502020204030204" pitchFamily="34" charset="0"/>
                        </a:rPr>
                        <a:t>listen </a:t>
                      </a:r>
                      <a:r>
                        <a:rPr lang="en-US" sz="2200" dirty="0">
                          <a:effectLst/>
                          <a:latin typeface="+mn-lt"/>
                          <a:ea typeface="Calibri" panose="020F0502020204030204" pitchFamily="34" charset="0"/>
                        </a:rPr>
                        <a:t>and </a:t>
                      </a:r>
                      <a:r>
                        <a:rPr lang="en-US" sz="2200" dirty="0" smtClean="0">
                          <a:effectLst/>
                          <a:latin typeface="+mn-lt"/>
                          <a:ea typeface="Calibri" panose="020F0502020204030204" pitchFamily="34" charset="0"/>
                        </a:rPr>
                        <a:t>express positive </a:t>
                      </a:r>
                      <a:r>
                        <a:rPr lang="en-US" sz="2200" dirty="0">
                          <a:effectLst/>
                          <a:latin typeface="+mn-lt"/>
                          <a:ea typeface="Calibri" panose="020F0502020204030204" pitchFamily="34" charset="0"/>
                        </a:rPr>
                        <a:t>body language</a:t>
                      </a:r>
                    </a:p>
                  </a:txBody>
                  <a:tcPr marL="68580" marR="68580" marT="0" marB="0" anchor="ctr">
                    <a:lnL>
                      <a:noFill/>
                    </a:lnL>
                    <a:lnR>
                      <a:noFill/>
                    </a:lnR>
                    <a:lnT>
                      <a:noFill/>
                    </a:lnT>
                    <a:lnB>
                      <a:noFill/>
                    </a:lnB>
                  </a:tcPr>
                </a:tc>
              </a:tr>
              <a:tr h="551844">
                <a:tc>
                  <a:txBody>
                    <a:bodyPr/>
                    <a:lstStyle/>
                    <a:p>
                      <a:pPr marL="342900" marR="0" indent="-342900">
                        <a:spcBef>
                          <a:spcPts val="0"/>
                        </a:spcBef>
                        <a:spcAft>
                          <a:spcPts val="0"/>
                        </a:spcAft>
                        <a:buFont typeface="Arial" panose="020B0604020202020204" pitchFamily="34" charset="0"/>
                        <a:buChar char="•"/>
                      </a:pPr>
                      <a:r>
                        <a:rPr lang="en-US" sz="2200" dirty="0">
                          <a:effectLst/>
                          <a:latin typeface="+mn-lt"/>
                          <a:ea typeface="Calibri" panose="020F0502020204030204" pitchFamily="34" charset="0"/>
                        </a:rPr>
                        <a:t>Disinterested or disengaged</a:t>
                      </a:r>
                    </a:p>
                  </a:txBody>
                  <a:tcPr marL="68580" marR="68580" marT="0" marB="0" anchor="ctr">
                    <a:lnL>
                      <a:noFill/>
                    </a:lnL>
                    <a:lnR>
                      <a:noFill/>
                    </a:lnR>
                    <a:lnT>
                      <a:noFill/>
                    </a:lnT>
                    <a:lnB>
                      <a:noFill/>
                    </a:lnB>
                  </a:tcPr>
                </a:tc>
                <a:tc>
                  <a:txBody>
                    <a:bodyPr/>
                    <a:lstStyle/>
                    <a:p>
                      <a:pPr marL="342900" marR="0" indent="-342900">
                        <a:spcBef>
                          <a:spcPts val="0"/>
                        </a:spcBef>
                        <a:spcAft>
                          <a:spcPts val="0"/>
                        </a:spcAft>
                        <a:buFont typeface="Arial" panose="020B0604020202020204" pitchFamily="34" charset="0"/>
                        <a:buChar char="•"/>
                      </a:pPr>
                      <a:r>
                        <a:rPr lang="en-US" sz="2200" dirty="0">
                          <a:effectLst/>
                          <a:latin typeface="+mn-lt"/>
                          <a:ea typeface="Calibri" panose="020F0502020204030204" pitchFamily="34" charset="0"/>
                        </a:rPr>
                        <a:t>Complete assigned tasks on time</a:t>
                      </a:r>
                    </a:p>
                  </a:txBody>
                  <a:tcPr marL="68580" marR="68580" marT="0" marB="0" anchor="ctr">
                    <a:lnL>
                      <a:noFill/>
                    </a:lnL>
                    <a:lnR>
                      <a:noFill/>
                    </a:lnR>
                    <a:lnT>
                      <a:noFill/>
                    </a:lnT>
                    <a:lnB>
                      <a:noFill/>
                    </a:lnB>
                  </a:tcPr>
                </a:tc>
              </a:tr>
              <a:tr h="684952">
                <a:tc>
                  <a:txBody>
                    <a:bodyPr/>
                    <a:lstStyle/>
                    <a:p>
                      <a:pPr marL="342900" marR="0" indent="-342900">
                        <a:spcBef>
                          <a:spcPts val="0"/>
                        </a:spcBef>
                        <a:spcAft>
                          <a:spcPts val="0"/>
                        </a:spcAft>
                        <a:buFont typeface="Arial" panose="020B0604020202020204" pitchFamily="34" charset="0"/>
                        <a:buChar char="•"/>
                      </a:pPr>
                      <a:r>
                        <a:rPr lang="en-US" sz="2200" dirty="0" smtClean="0">
                          <a:effectLst/>
                          <a:latin typeface="+mn-lt"/>
                          <a:ea typeface="Calibri" panose="020F0502020204030204" pitchFamily="34" charset="0"/>
                        </a:rPr>
                        <a:t>Non-responsive </a:t>
                      </a:r>
                      <a:r>
                        <a:rPr lang="en-US" sz="2200" dirty="0">
                          <a:effectLst/>
                          <a:latin typeface="+mn-lt"/>
                          <a:ea typeface="Calibri" panose="020F0502020204030204" pitchFamily="34" charset="0"/>
                        </a:rPr>
                        <a:t>to requests for information</a:t>
                      </a:r>
                    </a:p>
                  </a:txBody>
                  <a:tcPr marL="68580" marR="68580" marT="0" marB="0" anchor="ctr">
                    <a:lnL>
                      <a:noFill/>
                    </a:lnL>
                    <a:lnR>
                      <a:noFill/>
                    </a:lnR>
                    <a:lnT>
                      <a:noFill/>
                    </a:lnT>
                    <a:lnB>
                      <a:noFill/>
                    </a:lnB>
                  </a:tcPr>
                </a:tc>
                <a:tc>
                  <a:txBody>
                    <a:bodyPr/>
                    <a:lstStyle/>
                    <a:p>
                      <a:pPr marL="342900" marR="0" indent="-342900">
                        <a:spcBef>
                          <a:spcPts val="0"/>
                        </a:spcBef>
                        <a:spcAft>
                          <a:spcPts val="0"/>
                        </a:spcAft>
                        <a:buFont typeface="Arial" panose="020B0604020202020204" pitchFamily="34" charset="0"/>
                        <a:buChar char="•"/>
                      </a:pPr>
                      <a:r>
                        <a:rPr lang="en-US" sz="2200" dirty="0">
                          <a:effectLst/>
                          <a:latin typeface="+mn-lt"/>
                          <a:ea typeface="Calibri" panose="020F0502020204030204" pitchFamily="34" charset="0"/>
                        </a:rPr>
                        <a:t>Continue conversations outside of the committee</a:t>
                      </a:r>
                    </a:p>
                  </a:txBody>
                  <a:tcPr marL="68580" marR="68580" marT="0" marB="0" anchor="ctr">
                    <a:lnL>
                      <a:noFill/>
                    </a:lnL>
                    <a:lnR>
                      <a:noFill/>
                    </a:lnR>
                    <a:lnT>
                      <a:noFill/>
                    </a:lnT>
                    <a:lnB>
                      <a:noFill/>
                    </a:lnB>
                  </a:tcPr>
                </a:tc>
              </a:tr>
              <a:tr h="551844">
                <a:tc>
                  <a:txBody>
                    <a:bodyPr/>
                    <a:lstStyle/>
                    <a:p>
                      <a:pPr marL="0" marR="0">
                        <a:spcBef>
                          <a:spcPts val="0"/>
                        </a:spcBef>
                        <a:spcAft>
                          <a:spcPts val="0"/>
                        </a:spcAft>
                      </a:pPr>
                      <a:r>
                        <a:rPr lang="en-US" sz="2200" dirty="0">
                          <a:effectLst/>
                          <a:latin typeface="+mn-lt"/>
                          <a:ea typeface="Calibri" panose="020F0502020204030204" pitchFamily="34" charset="0"/>
                        </a:rPr>
                        <a:t> </a:t>
                      </a:r>
                    </a:p>
                  </a:txBody>
                  <a:tcPr marL="68580" marR="68580" marT="0" marB="0" anchor="ctr">
                    <a:lnL>
                      <a:noFill/>
                    </a:lnL>
                    <a:lnR>
                      <a:noFill/>
                    </a:lnR>
                    <a:lnT>
                      <a:noFill/>
                    </a:lnT>
                    <a:lnB>
                      <a:noFill/>
                    </a:lnB>
                  </a:tcPr>
                </a:tc>
                <a:tc>
                  <a:txBody>
                    <a:bodyPr/>
                    <a:lstStyle/>
                    <a:p>
                      <a:pPr marL="342900" marR="0" indent="-342900">
                        <a:spcBef>
                          <a:spcPts val="0"/>
                        </a:spcBef>
                        <a:spcAft>
                          <a:spcPts val="0"/>
                        </a:spcAft>
                        <a:buFont typeface="Arial" panose="020B0604020202020204" pitchFamily="34" charset="0"/>
                        <a:buChar char="•"/>
                      </a:pPr>
                      <a:r>
                        <a:rPr lang="en-US" sz="2200" dirty="0">
                          <a:effectLst/>
                          <a:latin typeface="+mn-lt"/>
                          <a:ea typeface="Calibri" panose="020F0502020204030204" pitchFamily="34" charset="0"/>
                        </a:rPr>
                        <a:t>Respect committee leadership</a:t>
                      </a:r>
                    </a:p>
                  </a:txBody>
                  <a:tcPr marL="68580" marR="6858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26516110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8549"/>
            <a:ext cx="10515600" cy="1325563"/>
          </a:xfrm>
        </p:spPr>
        <p:txBody>
          <a:bodyPr>
            <a:normAutofit/>
          </a:bodyPr>
          <a:lstStyle/>
          <a:p>
            <a:r>
              <a:rPr lang="en-US" sz="4800" b="1" dirty="0" smtClean="0"/>
              <a:t>Compromise</a:t>
            </a:r>
            <a:endParaRPr lang="en-US" sz="4000" b="1" dirty="0"/>
          </a:p>
        </p:txBody>
      </p:sp>
      <p:sp>
        <p:nvSpPr>
          <p:cNvPr id="3" name="Content Placeholder 2"/>
          <p:cNvSpPr>
            <a:spLocks noGrp="1"/>
          </p:cNvSpPr>
          <p:nvPr>
            <p:ph sz="half" idx="1"/>
          </p:nvPr>
        </p:nvSpPr>
        <p:spPr>
          <a:xfrm>
            <a:off x="775136" y="1496278"/>
            <a:ext cx="5181600" cy="4351338"/>
          </a:xfrm>
        </p:spPr>
        <p:txBody>
          <a:bodyPr>
            <a:normAutofit/>
          </a:bodyPr>
          <a:lstStyle/>
          <a:p>
            <a:r>
              <a:rPr lang="en-US" dirty="0"/>
              <a:t>S</a:t>
            </a:r>
            <a:r>
              <a:rPr lang="en-US" dirty="0" smtClean="0"/>
              <a:t>howing deference </a:t>
            </a:r>
            <a:r>
              <a:rPr lang="en-US" dirty="0"/>
              <a:t>to other committee </a:t>
            </a:r>
            <a:r>
              <a:rPr lang="en-US" dirty="0" smtClean="0"/>
              <a:t>members;</a:t>
            </a:r>
          </a:p>
          <a:p>
            <a:r>
              <a:rPr lang="en-US" dirty="0"/>
              <a:t>A</a:t>
            </a:r>
            <a:r>
              <a:rPr lang="en-US" dirty="0" smtClean="0"/>
              <a:t>cknowledging </a:t>
            </a:r>
            <a:r>
              <a:rPr lang="en-US" dirty="0"/>
              <a:t>a limited understanding or perspective of a </a:t>
            </a:r>
            <a:r>
              <a:rPr lang="en-US" dirty="0" smtClean="0"/>
              <a:t>subject; </a:t>
            </a:r>
          </a:p>
          <a:p>
            <a:r>
              <a:rPr lang="en-US" dirty="0"/>
              <a:t>M</a:t>
            </a:r>
            <a:r>
              <a:rPr lang="en-US" dirty="0" smtClean="0"/>
              <a:t>aking </a:t>
            </a:r>
            <a:r>
              <a:rPr lang="en-US" dirty="0"/>
              <a:t>concessions for the good of the group; and </a:t>
            </a:r>
            <a:endParaRPr lang="en-US" dirty="0" smtClean="0"/>
          </a:p>
          <a:p>
            <a:r>
              <a:rPr lang="en-US" dirty="0"/>
              <a:t>B</a:t>
            </a:r>
            <a:r>
              <a:rPr lang="en-US" dirty="0" smtClean="0"/>
              <a:t>ehaving </a:t>
            </a:r>
            <a:r>
              <a:rPr lang="en-US" dirty="0"/>
              <a:t>in a manner that considers others perspectives. </a:t>
            </a:r>
          </a:p>
        </p:txBody>
      </p:sp>
      <p:sp>
        <p:nvSpPr>
          <p:cNvPr id="4" name="Content Placeholder 3"/>
          <p:cNvSpPr>
            <a:spLocks noGrp="1"/>
          </p:cNvSpPr>
          <p:nvPr>
            <p:ph sz="half" idx="2"/>
          </p:nvPr>
        </p:nvSpPr>
        <p:spPr>
          <a:xfrm>
            <a:off x="6454081" y="1308916"/>
            <a:ext cx="5467350" cy="5041381"/>
          </a:xfrm>
        </p:spPr>
        <p:txBody>
          <a:bodyPr>
            <a:normAutofit/>
          </a:bodyPr>
          <a:lstStyle/>
          <a:p>
            <a:pPr marL="0" indent="0">
              <a:buNone/>
            </a:pPr>
            <a:r>
              <a:rPr lang="en-US" sz="2400" i="1" dirty="0" smtClean="0">
                <a:solidFill>
                  <a:srgbClr val="0070C0"/>
                </a:solidFill>
              </a:rPr>
              <a:t>“I </a:t>
            </a:r>
            <a:r>
              <a:rPr lang="en-US" sz="2400" i="1" dirty="0">
                <a:solidFill>
                  <a:srgbClr val="0070C0"/>
                </a:solidFill>
              </a:rPr>
              <a:t>try my best to see what is needed from my perspective and do that. </a:t>
            </a:r>
            <a:r>
              <a:rPr lang="en-US" sz="2400" i="1" dirty="0" smtClean="0">
                <a:solidFill>
                  <a:srgbClr val="0070C0"/>
                </a:solidFill>
              </a:rPr>
              <a:t>I </a:t>
            </a:r>
            <a:r>
              <a:rPr lang="en-US" sz="2400" i="1" dirty="0">
                <a:solidFill>
                  <a:srgbClr val="0070C0"/>
                </a:solidFill>
              </a:rPr>
              <a:t>really try to meet the situation with the appropriate type of leadership or subordination as is required</a:t>
            </a:r>
            <a:r>
              <a:rPr lang="en-US" sz="2400" i="1" dirty="0" smtClean="0">
                <a:solidFill>
                  <a:srgbClr val="0070C0"/>
                </a:solidFill>
              </a:rPr>
              <a:t>.” </a:t>
            </a:r>
          </a:p>
          <a:p>
            <a:pPr marL="0" indent="0">
              <a:buNone/>
            </a:pPr>
            <a:endParaRPr lang="en-US" sz="2400" i="1" dirty="0" smtClean="0">
              <a:solidFill>
                <a:srgbClr val="0070C0"/>
              </a:solidFill>
            </a:endParaRPr>
          </a:p>
          <a:p>
            <a:pPr marL="0" indent="0">
              <a:buNone/>
            </a:pPr>
            <a:r>
              <a:rPr lang="en-US" sz="2400" i="1" dirty="0" smtClean="0">
                <a:solidFill>
                  <a:srgbClr val="0070C0"/>
                </a:solidFill>
              </a:rPr>
              <a:t>“It’s </a:t>
            </a:r>
            <a:r>
              <a:rPr lang="en-US" sz="2400" i="1" dirty="0">
                <a:solidFill>
                  <a:srgbClr val="0070C0"/>
                </a:solidFill>
              </a:rPr>
              <a:t>not just about you, it’s not just about this particular group, its we’re doing this because we need to make sure that conditions are right for this group of people to do what they need to do and that’s what we’re going to focus on</a:t>
            </a:r>
            <a:r>
              <a:rPr lang="en-US" sz="2400" i="1" dirty="0" smtClean="0">
                <a:solidFill>
                  <a:srgbClr val="0070C0"/>
                </a:solidFill>
              </a:rPr>
              <a:t>.”</a:t>
            </a:r>
            <a:endParaRPr lang="en-US" sz="2400" i="1" dirty="0">
              <a:solidFill>
                <a:srgbClr val="0070C0"/>
              </a:solidFill>
            </a:endParaRPr>
          </a:p>
        </p:txBody>
      </p:sp>
      <p:pic>
        <p:nvPicPr>
          <p:cNvPr id="4098" name="Picture 2" descr="Image result for bal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2971" y="5560465"/>
            <a:ext cx="2456783" cy="1297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9383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hel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585" r="16436"/>
          <a:stretch/>
        </p:blipFill>
        <p:spPr bwMode="auto">
          <a:xfrm>
            <a:off x="9753600" y="0"/>
            <a:ext cx="2627085" cy="68580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26677"/>
            <a:ext cx="10515600" cy="1325563"/>
          </a:xfrm>
        </p:spPr>
        <p:txBody>
          <a:bodyPr>
            <a:normAutofit/>
          </a:bodyPr>
          <a:lstStyle/>
          <a:p>
            <a:r>
              <a:rPr lang="en-US" sz="4800" b="1" dirty="0" smtClean="0"/>
              <a:t>Helping Behaviors</a:t>
            </a:r>
            <a:endParaRPr lang="en-US" sz="4800" b="1" dirty="0"/>
          </a:p>
        </p:txBody>
      </p:sp>
      <p:sp>
        <p:nvSpPr>
          <p:cNvPr id="3" name="Content Placeholder 2"/>
          <p:cNvSpPr>
            <a:spLocks noGrp="1"/>
          </p:cNvSpPr>
          <p:nvPr>
            <p:ph sz="half" idx="1"/>
          </p:nvPr>
        </p:nvSpPr>
        <p:spPr>
          <a:xfrm>
            <a:off x="964328" y="1700583"/>
            <a:ext cx="7136219" cy="4351338"/>
          </a:xfrm>
        </p:spPr>
        <p:txBody>
          <a:bodyPr>
            <a:normAutofit lnSpcReduction="10000"/>
          </a:bodyPr>
          <a:lstStyle/>
          <a:p>
            <a:r>
              <a:rPr lang="en-US" sz="3200" dirty="0" smtClean="0"/>
              <a:t>Lend assistance on a project;</a:t>
            </a:r>
          </a:p>
          <a:p>
            <a:r>
              <a:rPr lang="en-US" sz="3200" dirty="0"/>
              <a:t>P</a:t>
            </a:r>
            <a:r>
              <a:rPr lang="en-US" sz="3200" dirty="0" smtClean="0"/>
              <a:t>rovide unsolicited information;</a:t>
            </a:r>
          </a:p>
          <a:p>
            <a:r>
              <a:rPr lang="en-US" sz="3200" dirty="0"/>
              <a:t>C</a:t>
            </a:r>
            <a:r>
              <a:rPr lang="en-US" sz="3200" dirty="0" smtClean="0"/>
              <a:t>ome to another persons defense;</a:t>
            </a:r>
          </a:p>
          <a:p>
            <a:r>
              <a:rPr lang="en-US" sz="3200" dirty="0"/>
              <a:t>H</a:t>
            </a:r>
            <a:r>
              <a:rPr lang="en-US" sz="3200" dirty="0" smtClean="0"/>
              <a:t>elp someone navigate politics; and </a:t>
            </a:r>
          </a:p>
          <a:p>
            <a:r>
              <a:rPr lang="en-US" sz="3200" dirty="0"/>
              <a:t>R</a:t>
            </a:r>
            <a:r>
              <a:rPr lang="en-US" sz="3200" dirty="0" smtClean="0"/>
              <a:t>esolve conflict in the committee</a:t>
            </a:r>
            <a:r>
              <a:rPr lang="en-US" dirty="0" smtClean="0"/>
              <a:t>.</a:t>
            </a:r>
            <a:endParaRPr lang="en-US" dirty="0"/>
          </a:p>
        </p:txBody>
      </p:sp>
      <p:sp>
        <p:nvSpPr>
          <p:cNvPr id="4" name="Content Placeholder 3"/>
          <p:cNvSpPr>
            <a:spLocks noGrp="1"/>
          </p:cNvSpPr>
          <p:nvPr>
            <p:ph sz="half" idx="2"/>
          </p:nvPr>
        </p:nvSpPr>
        <p:spPr>
          <a:xfrm>
            <a:off x="838200" y="4630043"/>
            <a:ext cx="10036628" cy="1843327"/>
          </a:xfrm>
        </p:spPr>
        <p:txBody>
          <a:bodyPr>
            <a:normAutofit lnSpcReduction="10000"/>
          </a:bodyPr>
          <a:lstStyle/>
          <a:p>
            <a:pPr marL="0" indent="0">
              <a:buNone/>
            </a:pPr>
            <a:endParaRPr lang="en-US" sz="2400" dirty="0" smtClean="0"/>
          </a:p>
          <a:p>
            <a:pPr marL="0" indent="0">
              <a:buNone/>
            </a:pPr>
            <a:r>
              <a:rPr lang="en-US" sz="2400" i="1" dirty="0" smtClean="0">
                <a:solidFill>
                  <a:srgbClr val="0070C0"/>
                </a:solidFill>
              </a:rPr>
              <a:t>“I </a:t>
            </a:r>
            <a:r>
              <a:rPr lang="en-US" sz="2400" i="1" dirty="0">
                <a:solidFill>
                  <a:srgbClr val="0070C0"/>
                </a:solidFill>
              </a:rPr>
              <a:t>have colleagues that I know have strengths and weaknesses, and if they sign on to do something that I know they are motivated to do, but they may have some weakness, and I know that I can supplement them if we work well together, I would be happy to help and have done that</a:t>
            </a:r>
            <a:r>
              <a:rPr lang="en-US" sz="2400" i="1" dirty="0" smtClean="0">
                <a:solidFill>
                  <a:srgbClr val="0070C0"/>
                </a:solidFill>
              </a:rPr>
              <a:t>.”</a:t>
            </a:r>
            <a:endParaRPr lang="en-US" dirty="0"/>
          </a:p>
        </p:txBody>
      </p:sp>
    </p:spTree>
    <p:extLst>
      <p:ext uri="{BB962C8B-B14F-4D97-AF65-F5344CB8AC3E}">
        <p14:creationId xmlns:p14="http://schemas.microsoft.com/office/powerpoint/2010/main" val="11026608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669" y="2982201"/>
            <a:ext cx="10515600" cy="1325563"/>
          </a:xfrm>
        </p:spPr>
        <p:txBody>
          <a:bodyPr/>
          <a:lstStyle/>
          <a:p>
            <a:pPr algn="ctr"/>
            <a:r>
              <a:rPr lang="en-US" b="1" dirty="0" smtClean="0"/>
              <a:t>Wrapping up</a:t>
            </a:r>
            <a:endParaRPr lang="en-US" b="1" dirty="0"/>
          </a:p>
        </p:txBody>
      </p:sp>
    </p:spTree>
    <p:extLst>
      <p:ext uri="{BB962C8B-B14F-4D97-AF65-F5344CB8AC3E}">
        <p14:creationId xmlns:p14="http://schemas.microsoft.com/office/powerpoint/2010/main" val="42647066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763" y="334131"/>
            <a:ext cx="10515600" cy="1325563"/>
          </a:xfrm>
        </p:spPr>
        <p:txBody>
          <a:bodyPr/>
          <a:lstStyle/>
          <a:p>
            <a:endParaRPr lang="en-US" b="1" dirty="0"/>
          </a:p>
        </p:txBody>
      </p:sp>
      <p:sp>
        <p:nvSpPr>
          <p:cNvPr id="4" name="Oval 3"/>
          <p:cNvSpPr/>
          <p:nvPr/>
        </p:nvSpPr>
        <p:spPr>
          <a:xfrm>
            <a:off x="3355618" y="1789524"/>
            <a:ext cx="3179299" cy="3038621"/>
          </a:xfrm>
          <a:prstGeom prst="ellips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Individual</a:t>
            </a:r>
          </a:p>
          <a:p>
            <a:pPr algn="ctr"/>
            <a:r>
              <a:rPr lang="en-US" sz="2400" b="1" dirty="0" smtClean="0">
                <a:solidFill>
                  <a:schemeClr val="tx1"/>
                </a:solidFill>
              </a:rPr>
              <a:t>Characteristics</a:t>
            </a:r>
            <a:endParaRPr lang="en-US" sz="2400" b="1" dirty="0">
              <a:solidFill>
                <a:schemeClr val="tx1"/>
              </a:solidFill>
            </a:endParaRPr>
          </a:p>
        </p:txBody>
      </p:sp>
      <p:sp>
        <p:nvSpPr>
          <p:cNvPr id="5" name="Oval 4"/>
          <p:cNvSpPr/>
          <p:nvPr/>
        </p:nvSpPr>
        <p:spPr>
          <a:xfrm>
            <a:off x="6049400" y="3373749"/>
            <a:ext cx="3179299" cy="3038621"/>
          </a:xfrm>
          <a:prstGeom prst="ellipse">
            <a:avLst/>
          </a:prstGeom>
          <a:solidFill>
            <a:schemeClr val="accent2">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Leadership</a:t>
            </a:r>
            <a:endParaRPr lang="en-US" sz="2400" b="1" dirty="0">
              <a:solidFill>
                <a:schemeClr val="tx1"/>
              </a:solidFill>
            </a:endParaRPr>
          </a:p>
        </p:txBody>
      </p:sp>
      <p:sp>
        <p:nvSpPr>
          <p:cNvPr id="6" name="Oval 5"/>
          <p:cNvSpPr/>
          <p:nvPr/>
        </p:nvSpPr>
        <p:spPr>
          <a:xfrm>
            <a:off x="3739660" y="3410528"/>
            <a:ext cx="3179299" cy="3038621"/>
          </a:xfrm>
          <a:prstGeom prst="ellipse">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Group Dynamics</a:t>
            </a:r>
            <a:endParaRPr lang="en-US" sz="2400" b="1" dirty="0">
              <a:solidFill>
                <a:schemeClr val="tx1"/>
              </a:solidFill>
            </a:endParaRPr>
          </a:p>
        </p:txBody>
      </p:sp>
      <p:sp>
        <p:nvSpPr>
          <p:cNvPr id="7" name="Oval 6"/>
          <p:cNvSpPr/>
          <p:nvPr/>
        </p:nvSpPr>
        <p:spPr>
          <a:xfrm>
            <a:off x="4852326" y="715843"/>
            <a:ext cx="3179299" cy="3038621"/>
          </a:xfrm>
          <a:prstGeom prst="ellipse">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Committee Composition</a:t>
            </a:r>
            <a:endParaRPr lang="en-US" sz="2400" b="1" dirty="0">
              <a:solidFill>
                <a:schemeClr val="tx1"/>
              </a:solidFill>
            </a:endParaRPr>
          </a:p>
        </p:txBody>
      </p:sp>
      <p:sp>
        <p:nvSpPr>
          <p:cNvPr id="9" name="Oval 8"/>
          <p:cNvSpPr/>
          <p:nvPr/>
        </p:nvSpPr>
        <p:spPr>
          <a:xfrm>
            <a:off x="6386807" y="1626133"/>
            <a:ext cx="3179299" cy="3038621"/>
          </a:xfrm>
          <a:prstGeom prst="ellipse">
            <a:avLst/>
          </a:prstGeom>
          <a:solidFill>
            <a:schemeClr val="accent4">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Committee Task/Objectives/Goals</a:t>
            </a:r>
            <a:endParaRPr lang="en-US" sz="2400" b="1" dirty="0">
              <a:solidFill>
                <a:schemeClr val="tx1"/>
              </a:solidFill>
            </a:endParaRPr>
          </a:p>
        </p:txBody>
      </p:sp>
    </p:spTree>
    <p:extLst>
      <p:ext uri="{BB962C8B-B14F-4D97-AF65-F5344CB8AC3E}">
        <p14:creationId xmlns:p14="http://schemas.microsoft.com/office/powerpoint/2010/main" val="30330378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03377" y="595390"/>
            <a:ext cx="3179299" cy="3038621"/>
          </a:xfrm>
          <a:prstGeom prst="ellips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solidFill>
                  <a:schemeClr val="tx1"/>
                </a:solidFill>
              </a:rPr>
              <a:t>Individual</a:t>
            </a:r>
          </a:p>
          <a:p>
            <a:pPr algn="ctr"/>
            <a:r>
              <a:rPr lang="en-US" sz="2400" dirty="0" smtClean="0">
                <a:solidFill>
                  <a:schemeClr val="tx1"/>
                </a:solidFill>
              </a:rPr>
              <a:t>Satisfied</a:t>
            </a:r>
          </a:p>
          <a:p>
            <a:pPr algn="ctr"/>
            <a:r>
              <a:rPr lang="en-US" sz="2400" dirty="0" smtClean="0">
                <a:solidFill>
                  <a:schemeClr val="tx1"/>
                </a:solidFill>
              </a:rPr>
              <a:t>Conscientious</a:t>
            </a:r>
          </a:p>
          <a:p>
            <a:pPr algn="ctr"/>
            <a:r>
              <a:rPr lang="en-US" sz="2400" dirty="0" smtClean="0">
                <a:solidFill>
                  <a:schemeClr val="tx1"/>
                </a:solidFill>
              </a:rPr>
              <a:t>Interested</a:t>
            </a:r>
          </a:p>
          <a:p>
            <a:pPr marL="342900" indent="-342900" algn="ctr">
              <a:buFont typeface="Arial" panose="020B0604020202020204" pitchFamily="34" charset="0"/>
              <a:buChar char="•"/>
            </a:pPr>
            <a:endParaRPr lang="en-US" sz="2400" dirty="0">
              <a:solidFill>
                <a:schemeClr val="tx1"/>
              </a:solidFill>
            </a:endParaRPr>
          </a:p>
        </p:txBody>
      </p:sp>
      <p:sp>
        <p:nvSpPr>
          <p:cNvPr id="5" name="Oval 4"/>
          <p:cNvSpPr/>
          <p:nvPr/>
        </p:nvSpPr>
        <p:spPr>
          <a:xfrm>
            <a:off x="6650225" y="3472255"/>
            <a:ext cx="3179299" cy="3038621"/>
          </a:xfrm>
          <a:prstGeom prst="ellipse">
            <a:avLst/>
          </a:prstGeom>
          <a:solidFill>
            <a:schemeClr val="accent2">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solidFill>
                  <a:schemeClr val="tx1"/>
                </a:solidFill>
              </a:rPr>
              <a:t>Leadership</a:t>
            </a:r>
          </a:p>
          <a:p>
            <a:pPr algn="ctr"/>
            <a:r>
              <a:rPr lang="en-US" sz="2400" dirty="0" smtClean="0">
                <a:solidFill>
                  <a:schemeClr val="tx1"/>
                </a:solidFill>
              </a:rPr>
              <a:t>Plan committees</a:t>
            </a:r>
          </a:p>
          <a:p>
            <a:pPr algn="ctr"/>
            <a:r>
              <a:rPr lang="en-US" sz="2400" dirty="0" smtClean="0">
                <a:solidFill>
                  <a:schemeClr val="tx1"/>
                </a:solidFill>
              </a:rPr>
              <a:t>Set expectations</a:t>
            </a:r>
          </a:p>
          <a:p>
            <a:pPr algn="ctr"/>
            <a:r>
              <a:rPr lang="en-US" sz="2400" dirty="0" smtClean="0">
                <a:solidFill>
                  <a:schemeClr val="tx1"/>
                </a:solidFill>
              </a:rPr>
              <a:t>Actively manage</a:t>
            </a:r>
          </a:p>
          <a:p>
            <a:pPr algn="ctr"/>
            <a:endParaRPr lang="en-US" sz="2400" dirty="0">
              <a:solidFill>
                <a:schemeClr val="tx1"/>
              </a:solidFill>
            </a:endParaRPr>
          </a:p>
        </p:txBody>
      </p:sp>
      <p:sp>
        <p:nvSpPr>
          <p:cNvPr id="6" name="Oval 5"/>
          <p:cNvSpPr/>
          <p:nvPr/>
        </p:nvSpPr>
        <p:spPr>
          <a:xfrm>
            <a:off x="2613970" y="3472255"/>
            <a:ext cx="3179299" cy="3038621"/>
          </a:xfrm>
          <a:prstGeom prst="ellipse">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solidFill>
                  <a:schemeClr val="tx1"/>
                </a:solidFill>
              </a:rPr>
              <a:t>Group Dynamics</a:t>
            </a:r>
          </a:p>
          <a:p>
            <a:pPr algn="ctr"/>
            <a:r>
              <a:rPr lang="en-US" sz="2400" dirty="0" smtClean="0">
                <a:solidFill>
                  <a:schemeClr val="tx1"/>
                </a:solidFill>
              </a:rPr>
              <a:t>Familiarity</a:t>
            </a:r>
          </a:p>
          <a:p>
            <a:pPr algn="ctr"/>
            <a:r>
              <a:rPr lang="en-US" sz="2400" dirty="0" smtClean="0">
                <a:solidFill>
                  <a:schemeClr val="tx1"/>
                </a:solidFill>
              </a:rPr>
              <a:t>Trust</a:t>
            </a:r>
            <a:endParaRPr lang="en-US" sz="2400" dirty="0">
              <a:solidFill>
                <a:schemeClr val="tx1"/>
              </a:solidFill>
            </a:endParaRPr>
          </a:p>
        </p:txBody>
      </p:sp>
      <p:sp>
        <p:nvSpPr>
          <p:cNvPr id="7" name="Oval 6"/>
          <p:cNvSpPr/>
          <p:nvPr/>
        </p:nvSpPr>
        <p:spPr>
          <a:xfrm>
            <a:off x="8575887" y="595390"/>
            <a:ext cx="3179299" cy="3038621"/>
          </a:xfrm>
          <a:prstGeom prst="ellipse">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solidFill>
                  <a:schemeClr val="tx1"/>
                </a:solidFill>
              </a:rPr>
              <a:t>Composition</a:t>
            </a:r>
          </a:p>
          <a:p>
            <a:pPr algn="ctr"/>
            <a:r>
              <a:rPr lang="en-US" sz="2400" dirty="0" smtClean="0">
                <a:solidFill>
                  <a:schemeClr val="tx1"/>
                </a:solidFill>
              </a:rPr>
              <a:t>Right people</a:t>
            </a:r>
          </a:p>
          <a:p>
            <a:pPr algn="ctr"/>
            <a:r>
              <a:rPr lang="en-US" sz="2400" dirty="0" smtClean="0">
                <a:solidFill>
                  <a:schemeClr val="tx1"/>
                </a:solidFill>
              </a:rPr>
              <a:t>Flat organization</a:t>
            </a:r>
          </a:p>
          <a:p>
            <a:pPr algn="ctr"/>
            <a:endParaRPr lang="en-US" sz="2400" dirty="0">
              <a:solidFill>
                <a:schemeClr val="tx1"/>
              </a:solidFill>
            </a:endParaRPr>
          </a:p>
        </p:txBody>
      </p:sp>
      <p:sp>
        <p:nvSpPr>
          <p:cNvPr id="9" name="Oval 8"/>
          <p:cNvSpPr/>
          <p:nvPr/>
        </p:nvSpPr>
        <p:spPr>
          <a:xfrm>
            <a:off x="4539632" y="595390"/>
            <a:ext cx="3179299" cy="3038621"/>
          </a:xfrm>
          <a:prstGeom prst="ellipse">
            <a:avLst/>
          </a:prstGeom>
          <a:solidFill>
            <a:schemeClr val="accent4">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solidFill>
                  <a:schemeClr val="tx1"/>
                </a:solidFill>
              </a:rPr>
              <a:t>Committee</a:t>
            </a:r>
          </a:p>
          <a:p>
            <a:pPr algn="ctr"/>
            <a:r>
              <a:rPr lang="en-US" sz="2400" dirty="0" smtClean="0">
                <a:solidFill>
                  <a:schemeClr val="tx1"/>
                </a:solidFill>
              </a:rPr>
              <a:t>SMART goals</a:t>
            </a:r>
          </a:p>
          <a:p>
            <a:pPr algn="ctr"/>
            <a:r>
              <a:rPr lang="en-US" sz="2400" dirty="0" smtClean="0">
                <a:solidFill>
                  <a:schemeClr val="tx1"/>
                </a:solidFill>
              </a:rPr>
              <a:t>Autonomous</a:t>
            </a:r>
            <a:endParaRPr lang="en-US" sz="2400" dirty="0">
              <a:solidFill>
                <a:schemeClr val="tx1"/>
              </a:solidFill>
            </a:endParaRPr>
          </a:p>
        </p:txBody>
      </p:sp>
    </p:spTree>
    <p:extLst>
      <p:ext uri="{BB962C8B-B14F-4D97-AF65-F5344CB8AC3E}">
        <p14:creationId xmlns:p14="http://schemas.microsoft.com/office/powerpoint/2010/main" val="3068333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5408581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Closing</a:t>
            </a:r>
            <a:endParaRPr lang="en-US" b="1" dirty="0"/>
          </a:p>
        </p:txBody>
      </p:sp>
      <p:sp>
        <p:nvSpPr>
          <p:cNvPr id="3" name="Content Placeholder 2"/>
          <p:cNvSpPr>
            <a:spLocks noGrp="1"/>
          </p:cNvSpPr>
          <p:nvPr>
            <p:ph idx="1"/>
          </p:nvPr>
        </p:nvSpPr>
        <p:spPr/>
        <p:txBody>
          <a:bodyPr/>
          <a:lstStyle/>
          <a:p>
            <a:r>
              <a:rPr lang="en-US" dirty="0"/>
              <a:t>What are your professional and personal interests?</a:t>
            </a:r>
          </a:p>
          <a:p>
            <a:r>
              <a:rPr lang="en-US" dirty="0"/>
              <a:t>What is your motive for engaging in the committee’s work?</a:t>
            </a:r>
          </a:p>
          <a:p>
            <a:r>
              <a:rPr lang="en-US" dirty="0"/>
              <a:t>How can you use committee work to advance yourself or others?</a:t>
            </a:r>
          </a:p>
          <a:p>
            <a:r>
              <a:rPr lang="en-US" dirty="0"/>
              <a:t>What kind of impression do you want to leave with your colleagues</a:t>
            </a:r>
            <a:r>
              <a:rPr lang="en-US" dirty="0" smtClean="0"/>
              <a:t>?</a:t>
            </a:r>
          </a:p>
          <a:p>
            <a:r>
              <a:rPr lang="en-US" dirty="0" smtClean="0"/>
              <a:t>How can you create more productive/efficient/worthwhile committees?</a:t>
            </a:r>
            <a:endParaRPr lang="en-US" dirty="0"/>
          </a:p>
          <a:p>
            <a:endParaRPr lang="en-US" dirty="0"/>
          </a:p>
        </p:txBody>
      </p:sp>
    </p:spTree>
    <p:extLst>
      <p:ext uri="{BB962C8B-B14F-4D97-AF65-F5344CB8AC3E}">
        <p14:creationId xmlns:p14="http://schemas.microsoft.com/office/powerpoint/2010/main" val="4196123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795" y="2666890"/>
            <a:ext cx="10515600" cy="1325563"/>
          </a:xfrm>
        </p:spPr>
        <p:txBody>
          <a:bodyPr/>
          <a:lstStyle/>
          <a:p>
            <a:pPr algn="ctr"/>
            <a:r>
              <a:rPr lang="en-US" b="1" dirty="0"/>
              <a:t>What makes a committee </a:t>
            </a:r>
            <a:r>
              <a:rPr lang="en-US" b="1" dirty="0" smtClean="0"/>
              <a:t>unique?</a:t>
            </a:r>
            <a:endParaRPr lang="en-US" b="1" dirty="0"/>
          </a:p>
        </p:txBody>
      </p:sp>
    </p:spTree>
    <p:extLst>
      <p:ext uri="{BB962C8B-B14F-4D97-AF65-F5344CB8AC3E}">
        <p14:creationId xmlns:p14="http://schemas.microsoft.com/office/powerpoint/2010/main" val="27851326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5408" y="1360123"/>
            <a:ext cx="10515600" cy="4309156"/>
          </a:xfrm>
        </p:spPr>
        <p:txBody>
          <a:bodyPr>
            <a:normAutofit fontScale="90000"/>
          </a:bodyPr>
          <a:lstStyle/>
          <a:p>
            <a:pPr algn="ctr"/>
            <a:r>
              <a:rPr lang="en-US" sz="7200" b="1" dirty="0" smtClean="0"/>
              <a:t>Questions and Discussion</a:t>
            </a:r>
            <a:r>
              <a:rPr lang="en-US" sz="6000" b="1" dirty="0" smtClean="0"/>
              <a:t/>
            </a:r>
            <a:br>
              <a:rPr lang="en-US" sz="6000" b="1" dirty="0" smtClean="0"/>
            </a:br>
            <a:r>
              <a:rPr lang="en-US" sz="6000" b="1" dirty="0" smtClean="0"/>
              <a:t/>
            </a:r>
            <a:br>
              <a:rPr lang="en-US" sz="6000" b="1" dirty="0" smtClean="0"/>
            </a:br>
            <a:r>
              <a:rPr lang="en-US" sz="3200" b="1" dirty="0" smtClean="0"/>
              <a:t>David Farris, Ph.D., MBA, CEM</a:t>
            </a:r>
            <a:br>
              <a:rPr lang="en-US" sz="3200" b="1" dirty="0" smtClean="0"/>
            </a:br>
            <a:r>
              <a:rPr lang="en-US" sz="3200" b="1" dirty="0" smtClean="0"/>
              <a:t>Executive Director of Safety and Emergency Management</a:t>
            </a:r>
            <a:br>
              <a:rPr lang="en-US" sz="3200" b="1" dirty="0" smtClean="0"/>
            </a:br>
            <a:r>
              <a:rPr lang="en-US" sz="3200" b="1" dirty="0" smtClean="0"/>
              <a:t>George Mason University</a:t>
            </a:r>
            <a:br>
              <a:rPr lang="en-US" sz="3200" b="1" dirty="0" smtClean="0"/>
            </a:br>
            <a:r>
              <a:rPr lang="en-US" sz="3200" b="1" dirty="0" smtClean="0">
                <a:hlinkClick r:id="rId4"/>
              </a:rPr>
              <a:t>dfarris@gmu.edu</a:t>
            </a:r>
            <a:r>
              <a:rPr lang="en-US" sz="3200" b="1" dirty="0" smtClean="0"/>
              <a:t> </a:t>
            </a:r>
            <a:br>
              <a:rPr lang="en-US" sz="3200" b="1" dirty="0" smtClean="0"/>
            </a:br>
            <a:r>
              <a:rPr lang="en-US" sz="3200" b="1" dirty="0" smtClean="0"/>
              <a:t>O: 703-993-2507</a:t>
            </a:r>
            <a:br>
              <a:rPr lang="en-US" sz="3200" b="1" dirty="0" smtClean="0"/>
            </a:br>
            <a:r>
              <a:rPr lang="en-US" sz="3200" b="1" dirty="0" smtClean="0"/>
              <a:t>C: 571-233-0000</a:t>
            </a:r>
            <a:endParaRPr lang="en-US" sz="9600" b="1" dirty="0"/>
          </a:p>
        </p:txBody>
      </p:sp>
    </p:spTree>
    <p:extLst>
      <p:ext uri="{BB962C8B-B14F-4D97-AF65-F5344CB8AC3E}">
        <p14:creationId xmlns:p14="http://schemas.microsoft.com/office/powerpoint/2010/main" val="930018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995" y="1389748"/>
            <a:ext cx="10515600" cy="1325563"/>
          </a:xfrm>
        </p:spPr>
        <p:txBody>
          <a:bodyPr>
            <a:normAutofit fontScale="90000"/>
          </a:bodyPr>
          <a:lstStyle/>
          <a:p>
            <a:r>
              <a:rPr lang="en-US" sz="10700" b="1" dirty="0">
                <a:solidFill>
                  <a:schemeClr val="bg1">
                    <a:lumMod val="50000"/>
                  </a:schemeClr>
                </a:solidFill>
              </a:rPr>
              <a:t>t</a:t>
            </a:r>
            <a:r>
              <a:rPr lang="en-US" sz="10700" b="1" dirty="0" smtClean="0">
                <a:solidFill>
                  <a:schemeClr val="bg1">
                    <a:lumMod val="50000"/>
                  </a:schemeClr>
                </a:solidFill>
              </a:rPr>
              <a:t>ask force: </a:t>
            </a:r>
            <a:r>
              <a:rPr lang="en-US" b="1" dirty="0" smtClean="0">
                <a:solidFill>
                  <a:schemeClr val="bg1">
                    <a:lumMod val="50000"/>
                  </a:schemeClr>
                </a:solidFill>
              </a:rPr>
              <a:t>noun</a:t>
            </a:r>
            <a:r>
              <a:rPr lang="en-US" dirty="0" smtClean="0">
                <a:solidFill>
                  <a:schemeClr val="bg1">
                    <a:lumMod val="50000"/>
                  </a:schemeClr>
                </a:solidFill>
              </a:rPr>
              <a:t>\</a:t>
            </a:r>
            <a:r>
              <a:rPr lang="en-US" dirty="0">
                <a:solidFill>
                  <a:schemeClr val="bg1">
                    <a:lumMod val="50000"/>
                  </a:schemeClr>
                </a:solidFill>
              </a:rPr>
              <a:t>ˈtask</a:t>
            </a:r>
            <a:r>
              <a:rPr lang="en-US" dirty="0" smtClean="0">
                <a:solidFill>
                  <a:schemeClr val="bg1">
                    <a:lumMod val="50000"/>
                  </a:schemeClr>
                </a:solidFill>
              </a:rPr>
              <a:t>\ˈ</a:t>
            </a:r>
            <a:r>
              <a:rPr lang="en-US" dirty="0">
                <a:solidFill>
                  <a:schemeClr val="bg1">
                    <a:lumMod val="50000"/>
                  </a:schemeClr>
                </a:solidFill>
              </a:rPr>
              <a:t>fȯrs\</a:t>
            </a:r>
            <a:r>
              <a:rPr lang="en-US" b="1" dirty="0"/>
              <a:t/>
            </a:r>
            <a:br>
              <a:rPr lang="en-US" b="1" dirty="0"/>
            </a:br>
            <a:endParaRPr lang="en-US" dirty="0"/>
          </a:p>
        </p:txBody>
      </p:sp>
      <p:sp>
        <p:nvSpPr>
          <p:cNvPr id="3" name="Content Placeholder 2"/>
          <p:cNvSpPr>
            <a:spLocks noGrp="1"/>
          </p:cNvSpPr>
          <p:nvPr>
            <p:ph idx="1"/>
          </p:nvPr>
        </p:nvSpPr>
        <p:spPr>
          <a:xfrm>
            <a:off x="1676400" y="2715311"/>
            <a:ext cx="9185189" cy="4351338"/>
          </a:xfrm>
        </p:spPr>
        <p:txBody>
          <a:bodyPr/>
          <a:lstStyle/>
          <a:p>
            <a:r>
              <a:rPr lang="en-US" dirty="0" smtClean="0"/>
              <a:t>a </a:t>
            </a:r>
            <a:r>
              <a:rPr lang="en-US" dirty="0"/>
              <a:t>temporary grouping under one leader for the purpose of accomplishing a definite objective</a:t>
            </a:r>
          </a:p>
        </p:txBody>
      </p:sp>
      <p:sp>
        <p:nvSpPr>
          <p:cNvPr id="4" name="Oval 3"/>
          <p:cNvSpPr/>
          <p:nvPr/>
        </p:nvSpPr>
        <p:spPr>
          <a:xfrm>
            <a:off x="10016196" y="4712675"/>
            <a:ext cx="407963" cy="4079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9139974" y="5695068"/>
            <a:ext cx="407963" cy="4079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0420468" y="5172219"/>
            <a:ext cx="407963" cy="4079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547937" y="5172219"/>
            <a:ext cx="407963" cy="4079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0828431" y="5695068"/>
            <a:ext cx="407963" cy="4079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6417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269" y="1595231"/>
            <a:ext cx="10515600" cy="1325563"/>
          </a:xfrm>
        </p:spPr>
        <p:txBody>
          <a:bodyPr>
            <a:normAutofit fontScale="90000"/>
          </a:bodyPr>
          <a:lstStyle/>
          <a:p>
            <a:r>
              <a:rPr lang="en-US" sz="10700" b="1" dirty="0" smtClean="0">
                <a:solidFill>
                  <a:schemeClr val="bg1">
                    <a:lumMod val="50000"/>
                  </a:schemeClr>
                </a:solidFill>
              </a:rPr>
              <a:t>team: </a:t>
            </a:r>
            <a:r>
              <a:rPr lang="en-US" i="1" dirty="0" smtClean="0">
                <a:solidFill>
                  <a:schemeClr val="bg1">
                    <a:lumMod val="50000"/>
                  </a:schemeClr>
                </a:solidFill>
              </a:rPr>
              <a:t>noun</a:t>
            </a:r>
            <a:r>
              <a:rPr lang="en-US" dirty="0" smtClean="0">
                <a:solidFill>
                  <a:schemeClr val="bg1">
                    <a:lumMod val="50000"/>
                  </a:schemeClr>
                </a:solidFill>
              </a:rPr>
              <a:t> </a:t>
            </a:r>
            <a:r>
              <a:rPr lang="en-US" dirty="0">
                <a:solidFill>
                  <a:schemeClr val="bg1">
                    <a:lumMod val="50000"/>
                  </a:schemeClr>
                </a:solidFill>
              </a:rPr>
              <a:t>\</a:t>
            </a:r>
            <a:r>
              <a:rPr lang="en-US" dirty="0" smtClean="0">
                <a:solidFill>
                  <a:schemeClr val="bg1">
                    <a:lumMod val="50000"/>
                  </a:schemeClr>
                </a:solidFill>
              </a:rPr>
              <a:t>ˈtēm\ </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a:xfrm>
            <a:off x="1676400" y="2715311"/>
            <a:ext cx="9185189" cy="4351338"/>
          </a:xfrm>
        </p:spPr>
        <p:txBody>
          <a:bodyPr/>
          <a:lstStyle/>
          <a:p>
            <a:r>
              <a:rPr lang="en-US" dirty="0"/>
              <a:t>a group of people who work </a:t>
            </a:r>
            <a:r>
              <a:rPr lang="en-US" dirty="0" smtClean="0"/>
              <a:t>together</a:t>
            </a:r>
          </a:p>
          <a:p>
            <a:r>
              <a:rPr lang="en-US" dirty="0"/>
              <a:t>a group of two or more animals used to pull a wagon, cart, etc.</a:t>
            </a:r>
          </a:p>
        </p:txBody>
      </p:sp>
      <p:sp>
        <p:nvSpPr>
          <p:cNvPr id="4" name="Oval 3"/>
          <p:cNvSpPr/>
          <p:nvPr/>
        </p:nvSpPr>
        <p:spPr>
          <a:xfrm>
            <a:off x="9882156" y="5162839"/>
            <a:ext cx="407963" cy="4079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9882156" y="4546317"/>
            <a:ext cx="407963" cy="4079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0453502" y="4528002"/>
            <a:ext cx="407963" cy="4079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1016326" y="4546317"/>
            <a:ext cx="407963" cy="4079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9882157" y="5774784"/>
            <a:ext cx="407963" cy="4079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11016327" y="5162839"/>
            <a:ext cx="407963" cy="4079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11016327" y="5760713"/>
            <a:ext cx="407963" cy="4079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0453502" y="5774783"/>
            <a:ext cx="407963" cy="4079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2445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995" y="2057671"/>
            <a:ext cx="10515600" cy="1325563"/>
          </a:xfrm>
        </p:spPr>
        <p:txBody>
          <a:bodyPr>
            <a:normAutofit fontScale="90000"/>
          </a:bodyPr>
          <a:lstStyle/>
          <a:p>
            <a:r>
              <a:rPr lang="en-US" sz="10700" b="1" dirty="0" smtClean="0">
                <a:solidFill>
                  <a:schemeClr val="bg1">
                    <a:lumMod val="50000"/>
                  </a:schemeClr>
                </a:solidFill>
              </a:rPr>
              <a:t>committee:</a:t>
            </a:r>
            <a:r>
              <a:rPr lang="en-US" i="1" dirty="0">
                <a:solidFill>
                  <a:schemeClr val="bg1">
                    <a:lumMod val="50000"/>
                  </a:schemeClr>
                </a:solidFill>
              </a:rPr>
              <a:t>noun</a:t>
            </a:r>
            <a:r>
              <a:rPr lang="en-US" dirty="0">
                <a:solidFill>
                  <a:schemeClr val="bg1">
                    <a:lumMod val="50000"/>
                  </a:schemeClr>
                </a:solidFill>
              </a:rPr>
              <a:t> com·mit·tee \kə-ˈmi-tē, </a:t>
            </a:r>
            <a:r>
              <a:rPr lang="en-US" i="1" dirty="0">
                <a:solidFill>
                  <a:schemeClr val="bg1">
                    <a:lumMod val="50000"/>
                  </a:schemeClr>
                </a:solidFill>
              </a:rPr>
              <a:t>sense 1 also</a:t>
            </a:r>
            <a:r>
              <a:rPr lang="en-US" dirty="0">
                <a:solidFill>
                  <a:schemeClr val="bg1">
                    <a:lumMod val="50000"/>
                  </a:schemeClr>
                </a:solidFill>
              </a:rPr>
              <a:t> ˌkä-mi-ˈtē\ </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a:xfrm>
            <a:off x="1666125" y="3309849"/>
            <a:ext cx="9185189" cy="4351338"/>
          </a:xfrm>
        </p:spPr>
        <p:txBody>
          <a:bodyPr/>
          <a:lstStyle/>
          <a:p>
            <a:r>
              <a:rPr lang="en-US" dirty="0"/>
              <a:t>a group of people who are chosen to do a particular job or to make decisions about something</a:t>
            </a:r>
          </a:p>
        </p:txBody>
      </p:sp>
      <p:cxnSp>
        <p:nvCxnSpPr>
          <p:cNvPr id="5" name="Straight Connector 4"/>
          <p:cNvCxnSpPr/>
          <p:nvPr/>
        </p:nvCxnSpPr>
        <p:spPr>
          <a:xfrm>
            <a:off x="4637988" y="4110087"/>
            <a:ext cx="2403835" cy="9426"/>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0433388" y="5210508"/>
            <a:ext cx="407963" cy="4079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0439956" y="4545844"/>
            <a:ext cx="407963" cy="4079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9799089" y="5052248"/>
            <a:ext cx="407963" cy="4079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10052701" y="5776732"/>
            <a:ext cx="407963" cy="4079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10847918" y="5764610"/>
            <a:ext cx="407963" cy="4079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11067687" y="5052248"/>
            <a:ext cx="407963" cy="4079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998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6" descr="https://image.freepik.com/free-icon/male-and-female-signs_318-61553.jpg"/>
          <p:cNvPicPr>
            <a:picLocks noChangeAspect="1" noChangeArrowheads="1"/>
          </p:cNvPicPr>
          <p:nvPr/>
        </p:nvPicPr>
        <p:blipFill rotWithShape="1">
          <a:blip r:embed="rId3">
            <a:extLst>
              <a:ext uri="{28A0092B-C50C-407E-A947-70E740481C1C}">
                <a14:useLocalDpi xmlns:a14="http://schemas.microsoft.com/office/drawing/2010/main" val="0"/>
              </a:ext>
            </a:extLst>
          </a:blip>
          <a:srcRect l="45100" t="25947" r="357" b="19193"/>
          <a:stretch/>
        </p:blipFill>
        <p:spPr bwMode="auto">
          <a:xfrm>
            <a:off x="9120257" y="465693"/>
            <a:ext cx="1997699" cy="2009281"/>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5229039" y="725603"/>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8713857" y="3270840"/>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7428627" y="3270840"/>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4721039" y="3270840"/>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7428627" y="1911110"/>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435895" y="1911110"/>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3435895" y="3270840"/>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143483" y="3270840"/>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2149617" y="3270840"/>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3282928" y="4958238"/>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2149617" y="4958238"/>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1016306" y="4958238"/>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9337900" y="4958238"/>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8218771" y="4958238"/>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6142873" y="4958238"/>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49" name="Straight Connector 2048"/>
          <p:cNvCxnSpPr>
            <a:stCxn id="13" idx="4"/>
            <a:endCxn id="14" idx="0"/>
          </p:cNvCxnSpPr>
          <p:nvPr/>
        </p:nvCxnSpPr>
        <p:spPr>
          <a:xfrm>
            <a:off x="3842295" y="2706976"/>
            <a:ext cx="0" cy="56386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3" idx="4"/>
            <a:endCxn id="11" idx="0"/>
          </p:cNvCxnSpPr>
          <p:nvPr/>
        </p:nvCxnSpPr>
        <p:spPr>
          <a:xfrm>
            <a:off x="3842295" y="2706976"/>
            <a:ext cx="1285144" cy="56386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851829" y="2706976"/>
            <a:ext cx="0" cy="56386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851829" y="2706976"/>
            <a:ext cx="1285144" cy="56386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12" idx="0"/>
          </p:cNvCxnSpPr>
          <p:nvPr/>
        </p:nvCxnSpPr>
        <p:spPr>
          <a:xfrm>
            <a:off x="5635439" y="1521469"/>
            <a:ext cx="2199588" cy="38964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3" idx="4"/>
            <a:endCxn id="16" idx="0"/>
          </p:cNvCxnSpPr>
          <p:nvPr/>
        </p:nvCxnSpPr>
        <p:spPr>
          <a:xfrm flipH="1">
            <a:off x="2556017" y="2706976"/>
            <a:ext cx="1286278" cy="56386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6549273" y="2706976"/>
            <a:ext cx="1286278" cy="56386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3" idx="0"/>
            <a:endCxn id="8" idx="4"/>
          </p:cNvCxnSpPr>
          <p:nvPr/>
        </p:nvCxnSpPr>
        <p:spPr>
          <a:xfrm flipV="1">
            <a:off x="3842295" y="1521469"/>
            <a:ext cx="1793144" cy="38964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9" idx="4"/>
            <a:endCxn id="20" idx="0"/>
          </p:cNvCxnSpPr>
          <p:nvPr/>
        </p:nvCxnSpPr>
        <p:spPr>
          <a:xfrm>
            <a:off x="9120257" y="4066706"/>
            <a:ext cx="624043" cy="89153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15" idx="4"/>
            <a:endCxn id="22" idx="0"/>
          </p:cNvCxnSpPr>
          <p:nvPr/>
        </p:nvCxnSpPr>
        <p:spPr>
          <a:xfrm flipH="1">
            <a:off x="6549273" y="4066706"/>
            <a:ext cx="610" cy="89153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9" idx="4"/>
            <a:endCxn id="21" idx="0"/>
          </p:cNvCxnSpPr>
          <p:nvPr/>
        </p:nvCxnSpPr>
        <p:spPr>
          <a:xfrm flipH="1">
            <a:off x="8625171" y="4066706"/>
            <a:ext cx="495086" cy="89153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16" idx="4"/>
          </p:cNvCxnSpPr>
          <p:nvPr/>
        </p:nvCxnSpPr>
        <p:spPr>
          <a:xfrm flipH="1">
            <a:off x="2551103" y="4066706"/>
            <a:ext cx="4914" cy="94826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16" idx="4"/>
            <a:endCxn id="19" idx="0"/>
          </p:cNvCxnSpPr>
          <p:nvPr/>
        </p:nvCxnSpPr>
        <p:spPr>
          <a:xfrm flipH="1">
            <a:off x="1422706" y="4066706"/>
            <a:ext cx="1133311" cy="89153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16" idx="4"/>
            <a:endCxn id="17" idx="0"/>
          </p:cNvCxnSpPr>
          <p:nvPr/>
        </p:nvCxnSpPr>
        <p:spPr>
          <a:xfrm>
            <a:off x="2556017" y="4066706"/>
            <a:ext cx="1133311" cy="89153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5229039" y="725603"/>
            <a:ext cx="812800" cy="79586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580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451290" y="2259379"/>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endCxn id="8" idx="0"/>
          </p:cNvCxnSpPr>
          <p:nvPr/>
        </p:nvCxnSpPr>
        <p:spPr>
          <a:xfrm>
            <a:off x="3364665" y="2171920"/>
            <a:ext cx="2224949" cy="251835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985459" y="1376054"/>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5183214" y="4690273"/>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5174016" y="2764843"/>
            <a:ext cx="812800" cy="79586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1451290" y="3670346"/>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7322225" y="1376054"/>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7151278" y="4690273"/>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2911485" y="4690273"/>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183214" y="1376054"/>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a:stCxn id="4" idx="6"/>
          </p:cNvCxnSpPr>
          <p:nvPr/>
        </p:nvCxnSpPr>
        <p:spPr>
          <a:xfrm flipV="1">
            <a:off x="2264090" y="2171921"/>
            <a:ext cx="3325524" cy="48539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64090" y="4064785"/>
            <a:ext cx="3352718" cy="61859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8" idx="0"/>
            <a:endCxn id="9" idx="4"/>
          </p:cNvCxnSpPr>
          <p:nvPr/>
        </p:nvCxnSpPr>
        <p:spPr>
          <a:xfrm flipH="1" flipV="1">
            <a:off x="5580416" y="3560709"/>
            <a:ext cx="9198" cy="112956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 idx="6"/>
            <a:endCxn id="9" idx="4"/>
          </p:cNvCxnSpPr>
          <p:nvPr/>
        </p:nvCxnSpPr>
        <p:spPr>
          <a:xfrm flipV="1">
            <a:off x="3724285" y="3560709"/>
            <a:ext cx="1856131" cy="152749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723652" y="5088206"/>
            <a:ext cx="1442553"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12" idx="0"/>
          </p:cNvCxnSpPr>
          <p:nvPr/>
        </p:nvCxnSpPr>
        <p:spPr>
          <a:xfrm>
            <a:off x="2264090" y="2654259"/>
            <a:ext cx="5293588" cy="203601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9" idx="4"/>
            <a:endCxn id="12" idx="0"/>
          </p:cNvCxnSpPr>
          <p:nvPr/>
        </p:nvCxnSpPr>
        <p:spPr>
          <a:xfrm>
            <a:off x="5580416" y="3560709"/>
            <a:ext cx="1977262" cy="112956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0" idx="6"/>
            <a:endCxn id="14" idx="4"/>
          </p:cNvCxnSpPr>
          <p:nvPr/>
        </p:nvCxnSpPr>
        <p:spPr>
          <a:xfrm flipV="1">
            <a:off x="2264090" y="2171920"/>
            <a:ext cx="3325524" cy="189635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7" idx="4"/>
          </p:cNvCxnSpPr>
          <p:nvPr/>
        </p:nvCxnSpPr>
        <p:spPr>
          <a:xfrm flipV="1">
            <a:off x="2284951" y="2171920"/>
            <a:ext cx="1106908" cy="48844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4" idx="4"/>
          </p:cNvCxnSpPr>
          <p:nvPr/>
        </p:nvCxnSpPr>
        <p:spPr>
          <a:xfrm>
            <a:off x="5589614" y="2171920"/>
            <a:ext cx="10038" cy="61160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11" idx="4"/>
          </p:cNvCxnSpPr>
          <p:nvPr/>
        </p:nvCxnSpPr>
        <p:spPr>
          <a:xfrm flipH="1">
            <a:off x="5599652" y="2171920"/>
            <a:ext cx="2128973" cy="251250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1" idx="2"/>
            <a:endCxn id="14" idx="6"/>
          </p:cNvCxnSpPr>
          <p:nvPr/>
        </p:nvCxnSpPr>
        <p:spPr>
          <a:xfrm flipH="1">
            <a:off x="5996014" y="1773987"/>
            <a:ext cx="132621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descr="https://image.freepik.com/free-icon/male-and-female-signs_318-61553.jpg"/>
          <p:cNvPicPr>
            <a:picLocks noChangeAspect="1" noChangeArrowheads="1"/>
          </p:cNvPicPr>
          <p:nvPr/>
        </p:nvPicPr>
        <p:blipFill rotWithShape="1">
          <a:blip r:embed="rId3">
            <a:extLst>
              <a:ext uri="{28A0092B-C50C-407E-A947-70E740481C1C}">
                <a14:useLocalDpi xmlns:a14="http://schemas.microsoft.com/office/drawing/2010/main" val="0"/>
              </a:ext>
            </a:extLst>
          </a:blip>
          <a:srcRect t="16822" r="54871" b="16461"/>
          <a:stretch/>
        </p:blipFill>
        <p:spPr bwMode="auto">
          <a:xfrm>
            <a:off x="9726858" y="406162"/>
            <a:ext cx="1764416" cy="2608453"/>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p:cNvCxnSpPr>
            <a:stCxn id="11" idx="4"/>
            <a:endCxn id="9" idx="0"/>
          </p:cNvCxnSpPr>
          <p:nvPr/>
        </p:nvCxnSpPr>
        <p:spPr>
          <a:xfrm flipH="1">
            <a:off x="5580416" y="2171920"/>
            <a:ext cx="2148209" cy="59292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8638035" y="2876050"/>
            <a:ext cx="812800" cy="795866"/>
          </a:xfrm>
          <a:prstGeom prst="ellipse">
            <a:avLst/>
          </a:prstGeom>
          <a:solidFill>
            <a:srgbClr val="004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p:cNvCxnSpPr>
            <a:endCxn id="11" idx="4"/>
          </p:cNvCxnSpPr>
          <p:nvPr/>
        </p:nvCxnSpPr>
        <p:spPr>
          <a:xfrm flipH="1" flipV="1">
            <a:off x="7728625" y="2171920"/>
            <a:ext cx="898559" cy="110821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3" idx="2"/>
            <a:endCxn id="12" idx="0"/>
          </p:cNvCxnSpPr>
          <p:nvPr/>
        </p:nvCxnSpPr>
        <p:spPr>
          <a:xfrm flipH="1">
            <a:off x="7557678" y="3273983"/>
            <a:ext cx="1080357" cy="141629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10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f534ff44-3cf6-44b3-a9ea-baec0f8c87b6"/>
</p:tagLst>
</file>

<file path=ppt/tags/tag2.xml><?xml version="1.0" encoding="utf-8"?>
<p:tagLst xmlns:a="http://schemas.openxmlformats.org/drawingml/2006/main" xmlns:r="http://schemas.openxmlformats.org/officeDocument/2006/relationships" xmlns:p="http://schemas.openxmlformats.org/presentationml/2006/main">
  <p:tag name="__PE_POLL_EMBED_ID" val="1d126586-6885-4991-92af-5abcdafa72f4"/>
</p:tagLst>
</file>

<file path=ppt/tags/tag3.xml><?xml version="1.0" encoding="utf-8"?>
<p:tagLst xmlns:a="http://schemas.openxmlformats.org/drawingml/2006/main" xmlns:r="http://schemas.openxmlformats.org/officeDocument/2006/relationships" xmlns:p="http://schemas.openxmlformats.org/presentationml/2006/main">
  <p:tag name="__PE_POLL_EMBED_ID" val="a4fa269a-8cc8-4820-bfae-4238c4c08d4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5869</TotalTime>
  <Words>1237</Words>
  <Application>Microsoft Office PowerPoint</Application>
  <PresentationFormat>Custom</PresentationFormat>
  <Paragraphs>247</Paragraphs>
  <Slides>40</Slides>
  <Notes>40</Notes>
  <HiddenSlides>0</HiddenSlides>
  <MMClips>1</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VDEM/VEMA Fall Forum 2016 David Farris</vt:lpstr>
      <vt:lpstr>PowerPoint Presentation</vt:lpstr>
      <vt:lpstr>Agenda</vt:lpstr>
      <vt:lpstr>What makes a committee unique?</vt:lpstr>
      <vt:lpstr>task force: noun\ˈtask\ˈfȯrs\ </vt:lpstr>
      <vt:lpstr>team: noun \ˈtēm\   </vt:lpstr>
      <vt:lpstr>committee:noun com·mit·tee \kə-ˈmi-tē, sense 1 also ˌkä-mi-ˈtē\   </vt:lpstr>
      <vt:lpstr>PowerPoint Presentation</vt:lpstr>
      <vt:lpstr>PowerPoint Presentation</vt:lpstr>
      <vt:lpstr>PowerPoint Presentation</vt:lpstr>
      <vt:lpstr>PowerPoint Presentation</vt:lpstr>
      <vt:lpstr>PowerPoint Presentation</vt:lpstr>
      <vt:lpstr>PowerPoint Presentation</vt:lpstr>
      <vt:lpstr>Why talk about committees?</vt:lpstr>
      <vt:lpstr>The Business Case</vt:lpstr>
      <vt:lpstr>Professional Development</vt:lpstr>
      <vt:lpstr>Factors that influence committee performance </vt:lpstr>
      <vt:lpstr>Committee Soup</vt:lpstr>
      <vt:lpstr>Why do we need a committee?</vt:lpstr>
      <vt:lpstr>Committee Composition?</vt:lpstr>
      <vt:lpstr>PowerPoint Presentation</vt:lpstr>
      <vt:lpstr>Who are we in committees?</vt:lpstr>
      <vt:lpstr>Committee/Team Roles</vt:lpstr>
      <vt:lpstr>PowerPoint Presentation</vt:lpstr>
      <vt:lpstr>Group dynamics</vt:lpstr>
      <vt:lpstr>Leadership</vt:lpstr>
      <vt:lpstr>How do we engineer committees to be successful </vt:lpstr>
      <vt:lpstr>Committee Planning    =  Project Management*</vt:lpstr>
      <vt:lpstr>Getting the most out of committees </vt:lpstr>
      <vt:lpstr>And Then What? </vt:lpstr>
      <vt:lpstr>PowerPoint Presentation</vt:lpstr>
      <vt:lpstr>Active Engagement</vt:lpstr>
      <vt:lpstr>Compromise</vt:lpstr>
      <vt:lpstr>Helping Behaviors</vt:lpstr>
      <vt:lpstr>Wrapping up</vt:lpstr>
      <vt:lpstr>PowerPoint Presentation</vt:lpstr>
      <vt:lpstr>PowerPoint Presentation</vt:lpstr>
      <vt:lpstr>PowerPoint Presentation</vt:lpstr>
      <vt:lpstr>Closing</vt:lpstr>
      <vt:lpstr>Questions and Discussion  David Farris, Ph.D., MBA, CEM Executive Director of Safety and Emergency Management George Mason University dfarris@gmu.edu  O: 703-993-2507 C: 571-233-0000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Farris</dc:creator>
  <cp:lastModifiedBy>David A Farris</cp:lastModifiedBy>
  <cp:revision>219</cp:revision>
  <cp:lastPrinted>2016-09-26T16:51:44Z</cp:lastPrinted>
  <dcterms:created xsi:type="dcterms:W3CDTF">2015-07-31T18:22:49Z</dcterms:created>
  <dcterms:modified xsi:type="dcterms:W3CDTF">2016-09-29T17:49:09Z</dcterms:modified>
</cp:coreProperties>
</file>