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327" r:id="rId3"/>
    <p:sldId id="296" r:id="rId4"/>
    <p:sldId id="330" r:id="rId5"/>
    <p:sldId id="300" r:id="rId6"/>
    <p:sldId id="331" r:id="rId7"/>
    <p:sldId id="302" r:id="rId8"/>
    <p:sldId id="336" r:id="rId9"/>
    <p:sldId id="332" r:id="rId10"/>
    <p:sldId id="350" r:id="rId11"/>
    <p:sldId id="354" r:id="rId12"/>
    <p:sldId id="338" r:id="rId13"/>
    <p:sldId id="333" r:id="rId14"/>
    <p:sldId id="337" r:id="rId15"/>
    <p:sldId id="334" r:id="rId16"/>
    <p:sldId id="268" r:id="rId17"/>
    <p:sldId id="352" r:id="rId18"/>
    <p:sldId id="351" r:id="rId19"/>
    <p:sldId id="353" r:id="rId20"/>
    <p:sldId id="348" r:id="rId21"/>
    <p:sldId id="347" r:id="rId22"/>
    <p:sldId id="343" r:id="rId23"/>
    <p:sldId id="340" r:id="rId24"/>
    <p:sldId id="344" r:id="rId25"/>
    <p:sldId id="345" r:id="rId26"/>
    <p:sldId id="355" r:id="rId27"/>
    <p:sldId id="326" r:id="rId28"/>
    <p:sldId id="267" r:id="rId2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1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88392" autoAdjust="0"/>
  </p:normalViewPr>
  <p:slideViewPr>
    <p:cSldViewPr snapToGrid="0" snapToObjects="1">
      <p:cViewPr varScale="1">
        <p:scale>
          <a:sx n="45" d="100"/>
          <a:sy n="45" d="100"/>
        </p:scale>
        <p:origin x="-677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D54E5C-C8ED-47D9-955C-149F1F8D1CD0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BB9623-A795-4457-996A-9A12EAC5BA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2321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Emergency Management Perspective and our roles in support of the incident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143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Local, State,</a:t>
            </a:r>
            <a:r>
              <a:rPr lang="en-US" baseline="0" dirty="0" smtClean="0"/>
              <a:t> Federal, and International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774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City was still open for business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Could not take over homepage like we</a:t>
            </a:r>
            <a:r>
              <a:rPr lang="en-US" baseline="0" dirty="0" smtClean="0">
                <a:solidFill>
                  <a:schemeClr val="tx1"/>
                </a:solidFill>
              </a:rPr>
              <a:t> do for Hurricane events</a:t>
            </a:r>
          </a:p>
          <a:p>
            <a:endParaRPr lang="en-US" baseline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17 Press Releases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12 “City News” posts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11 Mayor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80 unique graphics for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6:30 hours of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14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5316 photos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50857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10am – 407-246-HELP</a:t>
            </a:r>
          </a:p>
          <a:p>
            <a:r>
              <a:rPr lang="en-US" dirty="0" smtClean="0"/>
              <a:t>Within 15mins the 12 lines were overwhelmed</a:t>
            </a:r>
            <a:r>
              <a:rPr lang="en-US" baseline="0" dirty="0" smtClean="0"/>
              <a:t> and expanded to 23 phone lines</a:t>
            </a:r>
          </a:p>
          <a:p>
            <a:r>
              <a:rPr lang="en-US" baseline="0" dirty="0" smtClean="0"/>
              <a:t>Operated 24 hours a day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Normal call center staff takes calls following a hurricane/TS, not prepared for the Crisis calls</a:t>
            </a:r>
          </a:p>
          <a:p>
            <a:r>
              <a:rPr lang="en-US" baseline="0" dirty="0" smtClean="0"/>
              <a:t>OPD CSOs were the original call takers</a:t>
            </a:r>
          </a:p>
          <a:p>
            <a:r>
              <a:rPr lang="en-US" baseline="0" dirty="0" smtClean="0"/>
              <a:t>Using intake forms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8623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ORMC emergency room</a:t>
            </a:r>
          </a:p>
          <a:p>
            <a:r>
              <a:rPr lang="en-US" dirty="0" smtClean="0"/>
              <a:t>Hampton Inn</a:t>
            </a:r>
          </a:p>
          <a:p>
            <a:r>
              <a:rPr lang="en-US" dirty="0" smtClean="0"/>
              <a:t>Hospital EM called</a:t>
            </a:r>
            <a:r>
              <a:rPr lang="en-US" baseline="0" dirty="0" smtClean="0"/>
              <a:t> Orlando OEM for help</a:t>
            </a:r>
          </a:p>
          <a:p>
            <a:r>
              <a:rPr lang="en-US" baseline="0" dirty="0" smtClean="0"/>
              <a:t>FRC opened at 3pm on Sunday</a:t>
            </a:r>
          </a:p>
          <a:p>
            <a:r>
              <a:rPr lang="en-US" baseline="0" dirty="0" smtClean="0"/>
              <a:t>Closed about 9pm on Tuesday evening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Biggest issues were security and media</a:t>
            </a:r>
          </a:p>
          <a:p>
            <a:r>
              <a:rPr lang="en-US" baseline="0" dirty="0" smtClean="0"/>
              <a:t>Parking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81084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Press conference at 8am</a:t>
            </a:r>
          </a:p>
          <a:p>
            <a:r>
              <a:rPr lang="en-US" dirty="0" smtClean="0"/>
              <a:t>FAC opened at 10am</a:t>
            </a:r>
          </a:p>
          <a:p>
            <a:r>
              <a:rPr lang="en-US" dirty="0" smtClean="0"/>
              <a:t>Over 40 agencies</a:t>
            </a:r>
            <a:r>
              <a:rPr lang="en-US" baseline="0" dirty="0" smtClean="0"/>
              <a:t> represented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Language – Spanish speakers</a:t>
            </a:r>
          </a:p>
          <a:p>
            <a:r>
              <a:rPr lang="en-US" baseline="0" dirty="0" smtClean="0"/>
              <a:t>Foreign Consulates</a:t>
            </a:r>
          </a:p>
          <a:p>
            <a:r>
              <a:rPr lang="en-US" baseline="0" dirty="0" smtClean="0"/>
              <a:t>Office of Foreign 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523356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3620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Ample parking</a:t>
            </a:r>
          </a:p>
          <a:p>
            <a:endParaRPr lang="en-US" dirty="0" smtClean="0"/>
          </a:p>
          <a:p>
            <a:r>
              <a:rPr lang="en-US" dirty="0" smtClean="0"/>
              <a:t>Ability</a:t>
            </a:r>
            <a:r>
              <a:rPr lang="en-US" baseline="0" dirty="0" smtClean="0"/>
              <a:t> to control access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00022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Many families</a:t>
            </a:r>
            <a:r>
              <a:rPr lang="en-US" baseline="0" dirty="0" smtClean="0"/>
              <a:t> and/or victims made more than one visit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52465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63046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250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that we observed and learned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9569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Learned</a:t>
            </a:r>
            <a:r>
              <a:rPr lang="en-US" baseline="0" dirty="0" smtClean="0"/>
              <a:t> that we needed dedicated liaisons to escort VIPs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7262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Orange County Regional</a:t>
            </a:r>
            <a:r>
              <a:rPr lang="en-US" baseline="0" dirty="0" smtClean="0"/>
              <a:t> History Center is cataloging items</a:t>
            </a:r>
          </a:p>
          <a:p>
            <a:r>
              <a:rPr lang="en-US" baseline="0" dirty="0" smtClean="0"/>
              <a:t>Flowers being composted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Dr. Phillips lawn was the official memorial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8851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Several fatalities</a:t>
            </a:r>
            <a:r>
              <a:rPr lang="en-US" baseline="0" dirty="0" smtClean="0"/>
              <a:t> were transported out of country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crosses were set up by a private citizen at ORMC, History Center ended up collecting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64878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lot of the memorials/vigils</a:t>
            </a:r>
            <a:r>
              <a:rPr lang="en-US" baseline="0" dirty="0" smtClean="0"/>
              <a:t> were organized organically through FB and Social Media</a:t>
            </a:r>
          </a:p>
          <a:p>
            <a:r>
              <a:rPr lang="en-US" baseline="0" dirty="0" smtClean="0"/>
              <a:t>This vigil at Lake </a:t>
            </a:r>
            <a:r>
              <a:rPr lang="en-US" baseline="0" dirty="0" err="1" smtClean="0"/>
              <a:t>Eola</a:t>
            </a:r>
            <a:r>
              <a:rPr lang="en-US" baseline="0" dirty="0" smtClean="0"/>
              <a:t> drew a crowd of more than 50,000 people – EOC assisted with monitoring the event, LE and Fire onsite, traffic management, transportation by Lynx from various locations around city to help with parking issues downtown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802607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87860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28790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learned:</a:t>
            </a:r>
          </a:p>
          <a:p>
            <a:endParaRPr lang="en-US" dirty="0" smtClean="0"/>
          </a:p>
          <a:p>
            <a:r>
              <a:rPr lang="en-US" dirty="0" smtClean="0"/>
              <a:t>More translators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Generic PIO email address</a:t>
            </a:r>
          </a:p>
          <a:p>
            <a:r>
              <a:rPr lang="en-US" baseline="0" dirty="0" smtClean="0"/>
              <a:t>Overwhelmed with donations and offers to help – portal on website where people could say what they wanted to donate or offer, personnel to sort through the listing and match victims with goods/services available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90138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74513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904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Orlando</a:t>
            </a:r>
            <a:r>
              <a:rPr lang="en-US" baseline="0" dirty="0" smtClean="0"/>
              <a:t> International Airport visitors – over 60 million annually</a:t>
            </a:r>
          </a:p>
          <a:p>
            <a:r>
              <a:rPr lang="en-US" baseline="0" dirty="0" smtClean="0"/>
              <a:t>Disney </a:t>
            </a:r>
          </a:p>
          <a:p>
            <a:r>
              <a:rPr lang="en-US" baseline="0" dirty="0" smtClean="0"/>
              <a:t>Universal Studios</a:t>
            </a:r>
          </a:p>
          <a:p>
            <a:r>
              <a:rPr lang="en-US" baseline="0" dirty="0" smtClean="0"/>
              <a:t>SeaWorld</a:t>
            </a:r>
          </a:p>
          <a:p>
            <a:endParaRPr lang="en-US" baseline="0" dirty="0" smtClean="0"/>
          </a:p>
          <a:p>
            <a:r>
              <a:rPr lang="en-US" baseline="0" dirty="0" smtClean="0"/>
              <a:t>MLS Soccer</a:t>
            </a:r>
          </a:p>
          <a:p>
            <a:r>
              <a:rPr lang="en-US" baseline="0" dirty="0" smtClean="0"/>
              <a:t>Magic Basketball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Largest University</a:t>
            </a:r>
          </a:p>
          <a:p>
            <a:r>
              <a:rPr lang="en-US" baseline="0" dirty="0" smtClean="0"/>
              <a:t>Our economy depends on tourism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Strong commitment to public safety from Mayor and city leadership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0412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LE/Fire train together</a:t>
            </a:r>
          </a:p>
          <a:p>
            <a:r>
              <a:rPr lang="en-US" dirty="0" smtClean="0"/>
              <a:t>Regional</a:t>
            </a:r>
            <a:r>
              <a:rPr lang="en-US" baseline="0" dirty="0" smtClean="0"/>
              <a:t> Exercises</a:t>
            </a:r>
          </a:p>
          <a:p>
            <a:r>
              <a:rPr lang="en-US" baseline="0" dirty="0" smtClean="0"/>
              <a:t>Annual EOC TTX Training at Executive Level and our ESFs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0071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after 2am on </a:t>
            </a:r>
            <a:r>
              <a:rPr lang="en-US" baseline="0" dirty="0" smtClean="0"/>
              <a:t>Sunday morning</a:t>
            </a:r>
          </a:p>
          <a:p>
            <a:r>
              <a:rPr lang="en-US" baseline="0" dirty="0" smtClean="0"/>
              <a:t>The night before Christina </a:t>
            </a:r>
            <a:r>
              <a:rPr lang="en-US" baseline="0" dirty="0" err="1" smtClean="0"/>
              <a:t>Grimmie</a:t>
            </a:r>
            <a:r>
              <a:rPr lang="en-US" baseline="0" dirty="0" smtClean="0"/>
              <a:t> was shot and killed, that gunman took his own life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086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 use was an Italian</a:t>
            </a:r>
            <a:r>
              <a:rPr lang="en-US" baseline="0" dirty="0" smtClean="0"/>
              <a:t> restaurant </a:t>
            </a:r>
          </a:p>
          <a:p>
            <a:r>
              <a:rPr lang="en-US" baseline="0" dirty="0" smtClean="0"/>
              <a:t>The week after the Pulse incident was one of our hottest weeks all summer 95F+ everyday with no rain</a:t>
            </a:r>
          </a:p>
          <a:p>
            <a:r>
              <a:rPr lang="en-US" baseline="0" dirty="0" smtClean="0"/>
              <a:t>Point out side of breeched wall and gunman van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6336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proximity of ORMC and Station 5 to the nightclub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9930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CFIX – Fusion Center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09702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Approximately 3am – Manny was notified</a:t>
            </a:r>
          </a:p>
          <a:p>
            <a:r>
              <a:rPr lang="en-US" dirty="0" smtClean="0"/>
              <a:t>0844</a:t>
            </a:r>
            <a:r>
              <a:rPr lang="en-US" baseline="0" dirty="0" smtClean="0"/>
              <a:t> – official EOC activation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B9623-A795-4457-996A-9A12EAC5BA3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961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5984C-D83A-CE4F-AFA7-6F2E95884BBA}" type="datetimeFigureOut">
              <a:rPr lang="en-US" smtClean="0"/>
              <a:pPr/>
              <a:t>3/23/2017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A956F-7BE3-7142-B75F-B8E4DD39C6E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google.com/url?sa=i&amp;rct=j&amp;q=&amp;esrc=s&amp;frm=1&amp;source=images&amp;cd=&amp;cad=rja&amp;uact=8&amp;ved=0ahUKEwjbgZbus6jNAhVKKyYKHXT5AqUQjRwIBw&amp;url=http://www.cityoforlando.net/recreation/beardall-senior-center/&amp;psig=AFQjCNG58ZZiTHlodEik9GoAp_RN0wvUhQ&amp;ust=146602417832395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hyperlink" Target="http://www.google.com/url?sa=i&amp;rct=j&amp;q=&amp;esrc=s&amp;source=images&amp;cd=&amp;cad=rja&amp;uact=8&amp;ved=0ahUKEwiR4fjLxoDPAhUBeSYKHYA1CBsQjRwIBw&amp;url=http://www.orlandosentinel.com/news/os-nfl-pro-bowl-coming-to-orlando-camping-world-stadium-premiumvideo.html&amp;psig=AFQjCNG7rD_AOEUiUDplM_6RgK-D36Rc0A&amp;ust=147345078957731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hyperlink" Target="http://www.google.com/url?sa=i&amp;rct=j&amp;q=&amp;esrc=s&amp;source=images&amp;cd=&amp;cad=rja&amp;uact=8&amp;ved=0ahUKEwjg3cmA7v_OAhUMziYKHYlNDIEQjRwIBw&amp;url=http://fox43.com/2016/06/21/son-of-orlando-shooting-victim-pays-tearful-tribute-to-his-mom/&amp;bvm=bv.131783435,d.eWE&amp;psig=AFQjCNEcybutb1VRazG5jJQ5dJPy3ON4Bg&amp;ust=147342697186076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sqf_i7f_OAhVDOyYKHRVxAT8QjRwIBw&amp;url=http://asiatrend.org/community/reviving-orlando/&amp;bvm=bv.131783435,d.eWE&amp;psig=AFQjCNEcybutb1VRazG5jJQ5dJPy3ON4Bg&amp;ust=1473426971860763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I34uc7__OAhWIQSYKHSXxAbAQjRwIBw&amp;url=http://www.orlandoweekly.com/Blogs/archives/2016/06/23/local-officials-open-orlando-united-assistance-center-for-pulse-shooting-victims-families-survivors&amp;bvm=bv.131783435,d.eWE&amp;psig=AFQjCNGLE0EgUjkZcAyQKEQmLauxojLZdw&amp;ust=147342726297297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468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Emergency Management Response to the </a:t>
            </a:r>
            <a:br>
              <a:rPr lang="en-US" sz="4800" b="1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>Pulse Nightclub Shooting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90107"/>
            <a:ext cx="6400800" cy="1795159"/>
          </a:xfrm>
          <a:effectLst>
            <a:outerShdw blurRad="50800" dist="38100" dir="5400000" algn="t" rotWithShape="0">
              <a:prstClr val="black">
                <a:alpha val="49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April Taylor, FPEM</a:t>
            </a:r>
          </a:p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City of Orlando</a:t>
            </a:r>
          </a:p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Office of Emergency Management</a:t>
            </a:r>
            <a:endParaRPr lang="en-US" sz="2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800" y="442041"/>
            <a:ext cx="2184400" cy="2180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6768" y="5889574"/>
            <a:ext cx="2851263" cy="950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 noGrp="1"/>
          </p:cNvSpPr>
          <p:nvPr>
            <p:ph type="subTitle" idx="1"/>
          </p:nvPr>
        </p:nvSpPr>
        <p:spPr bwMode="auto">
          <a:xfrm>
            <a:off x="342900" y="1288473"/>
            <a:ext cx="4452837" cy="530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119062" algn="l">
              <a:buClr>
                <a:schemeClr val="bg1"/>
              </a:buClr>
              <a:buSzPct val="80000"/>
            </a:pPr>
            <a:r>
              <a:rPr lang="en-US" sz="1800" b="1" i="1" dirty="0" smtClean="0">
                <a:solidFill>
                  <a:schemeClr val="bg1"/>
                </a:solidFill>
              </a:rPr>
              <a:t>City of Orlando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ESF-01 Transportation 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ESF-02 Technology Management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ESF-03 Public Works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ESF-04 Fire Service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ESF-5 Emergency Management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ESF-6 Families, Parks, &amp; Recreation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ESF-7 Procurement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ESF-14 Public Information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ESF-15 Volunteers &amp; Donations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ESF-16 Law Enforcement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ESF-18 Economic Development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ESF-19 Damage Assessment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Executive Offices</a:t>
            </a:r>
          </a:p>
          <a:p>
            <a:pPr marL="438150" indent="-319088" algn="l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sz="1800" b="1" dirty="0" smtClean="0">
                <a:solidFill>
                  <a:schemeClr val="bg1"/>
                </a:solidFill>
              </a:rPr>
              <a:t>Chief Administration Offices</a:t>
            </a:r>
            <a:endParaRPr lang="en-US" sz="1800" b="1" dirty="0">
              <a:solidFill>
                <a:schemeClr val="bg1"/>
              </a:solidFill>
            </a:endParaRPr>
          </a:p>
          <a:p>
            <a:pPr marL="438150" indent="-319088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en-US" sz="1600" b="1" dirty="0"/>
          </a:p>
          <a:p>
            <a:pPr marL="438150" indent="-319088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en-US" sz="1600" b="1" dirty="0"/>
          </a:p>
          <a:p>
            <a:pPr marL="438150" indent="-319088">
              <a:buClr>
                <a:schemeClr val="accent1"/>
              </a:buClr>
              <a:buSzPct val="80000"/>
            </a:pPr>
            <a:endParaRPr lang="en-US" sz="1600" dirty="0"/>
          </a:p>
          <a:p>
            <a:pPr marL="895350" lvl="1" indent="-319088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  <a:p>
            <a:pPr marL="438150" indent="-319088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  <a:p>
            <a:pPr marL="438150" indent="-319088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395355" y="1288473"/>
            <a:ext cx="4748645" cy="530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9062">
              <a:buClr>
                <a:schemeClr val="bg1"/>
              </a:buClr>
              <a:buSzPct val="95000"/>
            </a:pPr>
            <a:r>
              <a:rPr lang="en-US" b="1" i="1" dirty="0" smtClean="0">
                <a:solidFill>
                  <a:schemeClr val="bg1"/>
                </a:solidFill>
              </a:rPr>
              <a:t>Partner Agencies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Orange County Office of Emergency Management 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Seminole County Office of Emergency Management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Osceola Office of Emergency Management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Lake County Office of Emergency Management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State of Florida Division of Emergency Management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LYNX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Federal Bureau of Investigation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Department of Justice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Department of Veteran Affairs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Department of Homeland Security</a:t>
            </a: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endParaRPr lang="en-US" sz="14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95000"/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British Consulate</a:t>
            </a:r>
            <a:endParaRPr lang="en-US" b="1" dirty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95000"/>
              <a:buFont typeface="Wingdings 2" pitchFamily="18" charset="2"/>
              <a:buChar char=""/>
            </a:pPr>
            <a:endParaRPr lang="en-US" sz="1600" b="1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95000"/>
            </a:pPr>
            <a:endParaRPr lang="en-US" sz="2000" dirty="0">
              <a:latin typeface="Corbel" pitchFamily="34" charset="0"/>
            </a:endParaRPr>
          </a:p>
          <a:p>
            <a:pPr marL="895350" lvl="1" indent="-319088">
              <a:buClr>
                <a:schemeClr val="bg1"/>
              </a:buClr>
              <a:buSzPct val="95000"/>
              <a:buFont typeface="Wingdings 2" pitchFamily="18" charset="2"/>
              <a:buChar char=""/>
            </a:pPr>
            <a:endParaRPr lang="en-US" sz="20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95000"/>
              <a:buFont typeface="Wingdings 2" pitchFamily="18" charset="2"/>
              <a:buChar char=""/>
            </a:pPr>
            <a:endParaRPr lang="en-US" sz="24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95000"/>
              <a:buFont typeface="Wingdings 2" pitchFamily="18" charset="2"/>
              <a:buChar char=""/>
            </a:pPr>
            <a:endParaRPr lang="en-US" sz="2400" dirty="0">
              <a:latin typeface="Corbe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Emergency Management Team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E:\Pulse PPT\Orlando OEM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87" r="9907"/>
          <a:stretch>
            <a:fillRect/>
          </a:stretch>
        </p:blipFill>
        <p:spPr bwMode="auto">
          <a:xfrm>
            <a:off x="7782791" y="0"/>
            <a:ext cx="1379317" cy="13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Media/Website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5848" y="1332408"/>
            <a:ext cx="8190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Initially used OPD Twitter account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Transitioned into the City and Mayor Facebook and Twitter accounts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Link off of City’s homepage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Pulse update page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Most information disseminated in English and Spanish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60" y="3866604"/>
            <a:ext cx="4127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In the month that followed: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8900035"/>
              </p:ext>
            </p:extLst>
          </p:nvPr>
        </p:nvGraphicFramePr>
        <p:xfrm>
          <a:off x="82160" y="4402182"/>
          <a:ext cx="4607406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425"/>
                <a:gridCol w="1698824"/>
                <a:gridCol w="1540157"/>
              </a:tblGrid>
              <a:tr h="5225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Twitter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City of Orlando Account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Mayor Dyer Account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Tweets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190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145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Impressions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 million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 million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Link Clicks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19,200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9,100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86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New Followers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7,877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3,909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2072688"/>
              </p:ext>
            </p:extLst>
          </p:nvPr>
        </p:nvGraphicFramePr>
        <p:xfrm>
          <a:off x="4771726" y="4376057"/>
          <a:ext cx="4320023" cy="19594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425"/>
                <a:gridCol w="1617250"/>
                <a:gridCol w="1334348"/>
              </a:tblGrid>
              <a:tr h="4833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Facebook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City of Orlando Account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Mayor Dyer Account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743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Posts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119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04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Impressions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2.6 million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1.8 million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73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Link Clicks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23,919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7,023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22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New Followers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8,340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4,549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9246" y="174308"/>
            <a:ext cx="1399086" cy="13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03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1428325"/>
            <a:ext cx="8430492" cy="3630057"/>
          </a:xfrm>
        </p:spPr>
        <p:txBody>
          <a:bodyPr>
            <a:noAutofit/>
          </a:bodyPr>
          <a:lstStyle/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Activated to a Level 1 (June  12, 2016  - June 22, 2016)</a:t>
            </a:r>
          </a:p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Mission : Provide information to family and friends of victims. It also served as the Victim Information Center for FEMORS.</a:t>
            </a:r>
          </a:p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Staffed by Community Service Officers, City Staff and City Volunteers, and the American Red Cross</a:t>
            </a:r>
          </a:p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61962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Started with a phone bank </a:t>
            </a:r>
          </a:p>
          <a:p>
            <a:pPr marL="119062" algn="l">
              <a:buClr>
                <a:schemeClr val="bg1"/>
              </a:buClr>
              <a:buSzPct val="100000"/>
            </a:pPr>
            <a:r>
              <a:rPr lang="en-US" sz="2200" dirty="0">
                <a:solidFill>
                  <a:schemeClr val="bg1"/>
                </a:solidFill>
              </a:rPr>
              <a:t>	</a:t>
            </a:r>
            <a:r>
              <a:rPr lang="en-US" sz="2200" dirty="0" smtClean="0">
                <a:solidFill>
                  <a:schemeClr val="bg1"/>
                </a:solidFill>
              </a:rPr>
              <a:t>of 12 phones </a:t>
            </a:r>
          </a:p>
          <a:p>
            <a:pPr marL="919162" lvl="1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Expanded to 23 phones </a:t>
            </a:r>
          </a:p>
          <a:p>
            <a:pPr marL="919162" lvl="1" indent="-342900" algn="l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Received over 6800 calls</a:t>
            </a:r>
          </a:p>
          <a:p>
            <a:pPr marL="438150" indent="-319088" algn="l">
              <a:buClr>
                <a:schemeClr val="accent1"/>
              </a:buClr>
              <a:buSzPct val="80000"/>
            </a:pPr>
            <a:endParaRPr lang="en-US" sz="2800" dirty="0" smtClean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Emergency Information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DSC_72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78390" y="4060564"/>
            <a:ext cx="3965610" cy="27850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http://www.cityoforlando.net/recreation/wp-content/uploads/sites/41/2015/06/Beardall-Building-resized-590x340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1352" y="3619500"/>
            <a:ext cx="5171247" cy="32385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4" descr="http://ww2.hdnux.com/photos/47/24/31/10307173/3/920x9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62600" y="2358958"/>
            <a:ext cx="3411538" cy="2514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</a:rPr>
              <a:t>Family Reunification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420" y="1314546"/>
            <a:ext cx="49831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Beardall Senior Center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June  12, 2016  - June 14, 2016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Established for the Notification of Next of Kin and Victims Identification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FBI Crisis Team, FEMORS, and FDLE</a:t>
            </a: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</a:rPr>
              <a:t>Family Assistance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DSC_869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48079" y="3505941"/>
            <a:ext cx="4995921" cy="33342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43622" y="1394234"/>
            <a:ext cx="599792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Camping World Stadium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June  15, 2016  - June 22, 2016</a:t>
            </a:r>
            <a:endParaRPr lang="en-US" sz="24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en-US" sz="10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Established to support the immediate needs of families, friends, and victims </a:t>
            </a: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622" y="3311010"/>
            <a:ext cx="35233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>
              <a:buClr>
                <a:schemeClr val="bg1"/>
              </a:buClr>
              <a:buSzPct val="100000"/>
            </a:pPr>
            <a:r>
              <a:rPr lang="en-US" sz="2000" b="1" dirty="0" smtClean="0">
                <a:solidFill>
                  <a:schemeClr val="bg1"/>
                </a:solidFill>
              </a:rPr>
              <a:t>Services Provided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Air Travel/Lodging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Animal Services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Child And Family Services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Consulate Services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Counseling/Spiritual Care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Crime Victim Services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Funeral Services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Health Care Assistance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Identification Documents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Legal Aid</a:t>
            </a:r>
          </a:p>
          <a:p>
            <a:pPr marL="461962" indent="-34290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Medical Examiner</a:t>
            </a: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Picture 2" descr="Image result for family assistance center orland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9238" y="378870"/>
            <a:ext cx="1546982" cy="19667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2"/>
          <p:cNvSpPr txBox="1">
            <a:spLocks noGrp="1"/>
          </p:cNvSpPr>
          <p:nvPr>
            <p:ph type="subTitle" idx="1"/>
          </p:nvPr>
        </p:nvSpPr>
        <p:spPr bwMode="auto">
          <a:xfrm>
            <a:off x="439093" y="1209987"/>
            <a:ext cx="4356644" cy="55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438150" indent="-319088" algn="l">
              <a:buClr>
                <a:schemeClr val="bg1"/>
              </a:buClr>
              <a:buSzPct val="9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African-American Chamber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American Airlines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American Red Cross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Aspire Health 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Attorney General’s Office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Catholic Charities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Caribbean American Chamber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Children’s Home Society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Colombia Consulate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Delta Airlines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FBI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Fl Crisis Response Team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Fl Dept of Children and Family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Fl Dept of Vital Statistics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Fl Morticians Assoc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Govt. of Puerto Rico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Greater Orlando Aviation Authority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Heart of Florida United Way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Hispanic Chamber of Commerce</a:t>
            </a:r>
          </a:p>
          <a:p>
            <a:pPr marL="438150" indent="-319088">
              <a:buClr>
                <a:schemeClr val="bg1"/>
              </a:buClr>
              <a:buSzPct val="80000"/>
              <a:buFont typeface="Wingdings 2" pitchFamily="18" charset="2"/>
              <a:buChar char=""/>
            </a:pPr>
            <a:endParaRPr lang="en-US" sz="1600" b="1" dirty="0"/>
          </a:p>
          <a:p>
            <a:pPr marL="438150" indent="-319088">
              <a:buClr>
                <a:schemeClr val="bg1"/>
              </a:buClr>
              <a:buSzPct val="80000"/>
              <a:buFont typeface="Wingdings 2" pitchFamily="18" charset="2"/>
              <a:buChar char=""/>
            </a:pPr>
            <a:endParaRPr lang="en-US" sz="1600" b="1" dirty="0"/>
          </a:p>
          <a:p>
            <a:pPr marL="438150" indent="-319088">
              <a:buClr>
                <a:schemeClr val="bg1"/>
              </a:buClr>
              <a:buSzPct val="80000"/>
            </a:pPr>
            <a:endParaRPr lang="en-US" sz="1600" dirty="0"/>
          </a:p>
          <a:p>
            <a:pPr marL="895350" lvl="1" indent="-319088">
              <a:buClr>
                <a:schemeClr val="bg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80000"/>
              <a:buFont typeface="Wingdings 2" pitchFamily="18" charset="2"/>
              <a:buChar char=""/>
            </a:pPr>
            <a:endParaRPr lang="en-US" sz="1600" dirty="0">
              <a:latin typeface="Corbel" pitchFamily="34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572000" y="1209987"/>
            <a:ext cx="4572000" cy="577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Howard Phillips Center for Children and Family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JetBlue</a:t>
            </a:r>
            <a:endParaRPr lang="en-US" sz="1600" b="1" dirty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Legal Aid Society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LGBT Chamber of Commerce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LGBT Community Center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Lynx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Medical Examiner’s Office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Mexican Consulate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OCSO Victim Advocate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Orlando Utility Commission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Osceola </a:t>
            </a:r>
            <a:r>
              <a:rPr lang="en-US" sz="1600" b="1" dirty="0" smtClean="0">
                <a:solidFill>
                  <a:schemeClr val="bg1"/>
                </a:solidFill>
              </a:rPr>
              <a:t>County</a:t>
            </a:r>
            <a:endParaRPr lang="en-US" sz="1600" b="1" dirty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Florida </a:t>
            </a:r>
            <a:r>
              <a:rPr lang="en-US" sz="1600" b="1" dirty="0">
                <a:solidFill>
                  <a:schemeClr val="bg1"/>
                </a:solidFill>
              </a:rPr>
              <a:t>Morticians Assoc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Pet Alliance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Salvation Army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Senior Resource Alliance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Social Security Administration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Southwest Airlines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Therapy Dogs International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Tax Collector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United Airlines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US Veteran Affairs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</a:rPr>
              <a:t>Zebra Coalition</a:t>
            </a:r>
          </a:p>
          <a:p>
            <a:pPr marL="438150" indent="-319088">
              <a:buClr>
                <a:schemeClr val="bg1"/>
              </a:buClr>
              <a:buSzPct val="100000"/>
              <a:buFont typeface="Wingdings 2" pitchFamily="18" charset="2"/>
              <a:buChar char=""/>
            </a:pPr>
            <a:endParaRPr lang="en-US" sz="1600" b="1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100000"/>
            </a:pPr>
            <a:endParaRPr lang="en-US" sz="2000" dirty="0">
              <a:latin typeface="Corbel" pitchFamily="34" charset="0"/>
            </a:endParaRPr>
          </a:p>
          <a:p>
            <a:pPr marL="895350" lvl="1" indent="-319088">
              <a:buClr>
                <a:schemeClr val="bg1"/>
              </a:buClr>
              <a:buSzPct val="100000"/>
              <a:buFont typeface="Wingdings 2" pitchFamily="18" charset="2"/>
              <a:buChar char=""/>
            </a:pPr>
            <a:endParaRPr lang="en-US" sz="20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100000"/>
              <a:buFont typeface="Wingdings 2" pitchFamily="18" charset="2"/>
              <a:buChar char=""/>
            </a:pPr>
            <a:endParaRPr lang="en-US" sz="2400" dirty="0">
              <a:latin typeface="Corbel" pitchFamily="34" charset="0"/>
            </a:endParaRPr>
          </a:p>
          <a:p>
            <a:pPr marL="438150" indent="-319088">
              <a:buClr>
                <a:schemeClr val="bg1"/>
              </a:buClr>
              <a:buSzPct val="100000"/>
              <a:buFont typeface="Wingdings 2" pitchFamily="18" charset="2"/>
              <a:buChar char=""/>
            </a:pPr>
            <a:endParaRPr lang="en-US" sz="2400" dirty="0">
              <a:latin typeface="Corbe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3621" y="406504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Agencies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Represented at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25.jpg" descr="Image result for Camping World stadium pictures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7822" y="1061720"/>
            <a:ext cx="5260056" cy="56692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Shape 392"/>
          <p:cNvSpPr>
            <a:spLocks noGrp="1"/>
          </p:cNvSpPr>
          <p:nvPr>
            <p:ph type="subTitle" idx="1"/>
          </p:nvPr>
        </p:nvSpPr>
        <p:spPr>
          <a:xfrm>
            <a:off x="5486400" y="1122220"/>
            <a:ext cx="3482502" cy="54448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Camping World Stadium was able to provide: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Space (Office, Admin, and Support)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Security and Parking Staff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Logistical Support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Secure Parking Area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Designated Media Area</a:t>
            </a:r>
          </a:p>
          <a:p>
            <a:pPr algn="l"/>
            <a:endParaRPr lang="en-US" sz="2000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Camping World Stadium Layout: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1</a:t>
            </a:r>
            <a:r>
              <a:rPr lang="en-US" sz="2000" baseline="30000" dirty="0" smtClean="0">
                <a:solidFill>
                  <a:schemeClr val="bg1"/>
                </a:solidFill>
              </a:rPr>
              <a:t>st</a:t>
            </a:r>
            <a:r>
              <a:rPr lang="en-US" sz="2000" dirty="0" smtClean="0">
                <a:solidFill>
                  <a:schemeClr val="bg1"/>
                </a:solidFill>
              </a:rPr>
              <a:t> Floor Registration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2</a:t>
            </a:r>
            <a:r>
              <a:rPr lang="en-US" sz="2000" baseline="30000" dirty="0" smtClean="0">
                <a:solidFill>
                  <a:schemeClr val="bg1"/>
                </a:solidFill>
              </a:rPr>
              <a:t>nd</a:t>
            </a:r>
            <a:r>
              <a:rPr lang="en-US" sz="2000" dirty="0" smtClean="0">
                <a:solidFill>
                  <a:schemeClr val="bg1"/>
                </a:solidFill>
              </a:rPr>
              <a:t> Floor Family Assistance Center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3</a:t>
            </a:r>
            <a:r>
              <a:rPr lang="en-US" sz="2000" baseline="30000" dirty="0" smtClean="0">
                <a:solidFill>
                  <a:schemeClr val="bg1"/>
                </a:solidFill>
              </a:rPr>
              <a:t>rd</a:t>
            </a:r>
            <a:r>
              <a:rPr lang="en-US" sz="2000" dirty="0" smtClean="0">
                <a:solidFill>
                  <a:schemeClr val="bg1"/>
                </a:solidFill>
              </a:rPr>
              <a:t> Floor JSOC and Personal Items/Effects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4567" y="270900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Family Assistance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hape 392"/>
          <p:cNvSpPr>
            <a:spLocks noGrp="1"/>
          </p:cNvSpPr>
          <p:nvPr>
            <p:ph type="subTitle" idx="1"/>
          </p:nvPr>
        </p:nvSpPr>
        <p:spPr>
          <a:xfrm>
            <a:off x="434567" y="1164764"/>
            <a:ext cx="3482502" cy="5444835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Served over: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900 Individuals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255 Families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4567" y="270900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Family Assistance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Image result for family assistance center orlan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661" y="1090898"/>
            <a:ext cx="1546982" cy="19667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2382" y="3429000"/>
            <a:ext cx="5634182" cy="316922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989117" y="1090898"/>
            <a:ext cx="2922330" cy="43787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939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</a:rPr>
              <a:t>Orlando United Assistance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3622" y="1394234"/>
            <a:ext cx="6907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Michigan Street in South Orlando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June  23, 2016  - current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</a:t>
            </a:r>
            <a:r>
              <a:rPr lang="en-US" sz="2000" dirty="0" smtClean="0">
                <a:solidFill>
                  <a:schemeClr val="bg1"/>
                </a:solidFill>
              </a:rPr>
              <a:t>artnership </a:t>
            </a:r>
            <a:r>
              <a:rPr lang="en-US" sz="2000" dirty="0">
                <a:solidFill>
                  <a:schemeClr val="bg1"/>
                </a:solidFill>
              </a:rPr>
              <a:t>between the City of Orlando, Orange County Government and the United Way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 </a:t>
            </a:r>
            <a:r>
              <a:rPr lang="en-US" sz="2000" dirty="0" smtClean="0">
                <a:solidFill>
                  <a:schemeClr val="bg1"/>
                </a:solidFill>
              </a:rPr>
              <a:t>Serves </a:t>
            </a:r>
            <a:r>
              <a:rPr lang="en-US" sz="2000" dirty="0">
                <a:solidFill>
                  <a:schemeClr val="bg1"/>
                </a:solidFill>
              </a:rPr>
              <a:t>as a navigation point to assess the needs and provide information, support and resources to those directly affected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3622" y="3583019"/>
            <a:ext cx="28107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2">
              <a:buClr>
                <a:schemeClr val="bg1"/>
              </a:buClr>
              <a:buSzPct val="100000"/>
            </a:pPr>
            <a:r>
              <a:rPr lang="en-US" sz="2000" b="1" dirty="0" smtClean="0">
                <a:solidFill>
                  <a:schemeClr val="bg1"/>
                </a:solidFill>
              </a:rPr>
              <a:t>Services Provided: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Long-term Support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Family Services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Mental Health Services</a:t>
            </a:r>
          </a:p>
          <a:p>
            <a:pPr marL="438150" indent="-319088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Counseling</a:t>
            </a: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438150" indent="-319088">
              <a:buClr>
                <a:schemeClr val="accent1"/>
              </a:buClr>
              <a:buSzPct val="80000"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12" name="Picture 11" descr="DSC_062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8936" y="3397533"/>
            <a:ext cx="5185064" cy="346046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4" descr="OrlandoUnitedAssistanceCenter-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0017" y="1211085"/>
            <a:ext cx="2649527" cy="85406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3128" y="5666300"/>
            <a:ext cx="3958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http://www.cityoforlando.net/hope/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30540"/>
            <a:ext cx="9144000" cy="50508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4400" b="1" dirty="0">
                <a:solidFill>
                  <a:schemeClr val="bg1"/>
                </a:solidFill>
              </a:rPr>
              <a:t>Orlando </a:t>
            </a:r>
            <a:r>
              <a:rPr lang="en-US" sz="4400" b="1" dirty="0" smtClean="0">
                <a:solidFill>
                  <a:schemeClr val="bg1"/>
                </a:solidFill>
              </a:rPr>
              <a:t>Area Map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2498" y="143539"/>
            <a:ext cx="2488745" cy="7534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5149" y="4994787"/>
            <a:ext cx="1632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Fire Station #5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15149" y="5364119"/>
            <a:ext cx="12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PULSE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156462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1468" y="562369"/>
            <a:ext cx="7754805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Discussion Outline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317" y="1747703"/>
            <a:ext cx="74191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Community Setting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Previous Active Shooter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The Pulse Incident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EOC Activation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Assistance Centers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Community Response</a:t>
            </a:r>
          </a:p>
          <a:p>
            <a:pPr marL="914400" lvl="1" indent="-457200">
              <a:buClr>
                <a:schemeClr val="bg1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Beyond First Responders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Key Observations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582" y="5509321"/>
            <a:ext cx="3699161" cy="12330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151" y="963026"/>
            <a:ext cx="409534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23838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President Barack Obama</a:t>
            </a:r>
          </a:p>
          <a:p>
            <a:pPr marL="457200" indent="-223838">
              <a:lnSpc>
                <a:spcPct val="15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Vice President Joe Biden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City Mayor Buddy Dyer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County Mayor Teresa Jacobs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State Governor Rick Scott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Senators Bill Nelson, Marco Rubio, 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None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	and John Mica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Congresswoman Corrine Brown and 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Congressman Alan </a:t>
            </a: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Grayson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State Attorney General Pam Bondi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Attorney General of the United States Loretta Lynch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FBI Director James Comey</a:t>
            </a:r>
          </a:p>
          <a:p>
            <a:pPr marL="457200" indent="-223838">
              <a:spcBef>
                <a:spcPts val="0"/>
              </a:spcBef>
              <a:spcAft>
                <a:spcPts val="600"/>
              </a:spcAft>
              <a:buClrTx/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Former Secretary of State Hillary Clinton</a:t>
            </a:r>
          </a:p>
        </p:txBody>
      </p:sp>
      <p:pic>
        <p:nvPicPr>
          <p:cNvPr id="8" name="image30.jpg" descr="E:\Pulse PPT\POTUS at puls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55269" y="1066800"/>
            <a:ext cx="4562271" cy="560683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43620" y="250887"/>
            <a:ext cx="8573919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Political Leader and Dignitary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Visits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32.jpg" descr="Image result for DPAC orlando united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926" y="1029136"/>
            <a:ext cx="8618707" cy="58288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1494" y="262783"/>
            <a:ext cx="8501012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Dr. Phillips Lawn Memorial Site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ulseFence_B_LOW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" y="5925320"/>
            <a:ext cx="9144001" cy="94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http://www.catholicnewworld.com/cnwonline/2016/News/images/20160620T1106-4088-CNS-ORLANDO-FUNERAL-CANDELARI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393" y="2050090"/>
            <a:ext cx="4083775" cy="27336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3" name="Picture 4" descr="https://c.o0bg.com/rf/image_960w/Boston/2011-2020/2016/06/17/BostonGlobe.com/National/Images/e0f1065396304081ad4a4f412ebc3fec-e0f1065396304081ad4a4f412ebc3fec-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0093" y="2728865"/>
            <a:ext cx="4314858" cy="2895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Subtitle 4"/>
          <p:cNvSpPr>
            <a:spLocks noGrp="1"/>
          </p:cNvSpPr>
          <p:nvPr>
            <p:ph type="subTitle" idx="1"/>
          </p:nvPr>
        </p:nvSpPr>
        <p:spPr>
          <a:xfrm>
            <a:off x="443621" y="382701"/>
            <a:ext cx="6400800" cy="671702"/>
          </a:xfrm>
        </p:spPr>
        <p:txBody>
          <a:bodyPr>
            <a:noAutofit/>
          </a:bodyPr>
          <a:lstStyle/>
          <a:p>
            <a:pPr marL="342900" lvl="1" indent="-342900" algn="l">
              <a:buClr>
                <a:srgbClr val="C00000"/>
              </a:buClr>
            </a:pPr>
            <a:r>
              <a:rPr lang="en-US" sz="4000" b="1" dirty="0" smtClean="0">
                <a:solidFill>
                  <a:schemeClr val="bg1"/>
                </a:solidFill>
              </a:rPr>
              <a:t>Memorial Services and Vigils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9421" y="461971"/>
            <a:ext cx="7068287" cy="671702"/>
          </a:xfrm>
        </p:spPr>
        <p:txBody>
          <a:bodyPr>
            <a:noAutofit/>
          </a:bodyPr>
          <a:lstStyle/>
          <a:p>
            <a:pPr marL="342900" lvl="1" indent="-342900" algn="l">
              <a:buClr>
                <a:srgbClr val="C00000"/>
              </a:buClr>
            </a:pPr>
            <a:r>
              <a:rPr lang="en-US" sz="4400" b="1" dirty="0" smtClean="0">
                <a:solidFill>
                  <a:schemeClr val="bg1"/>
                </a:solidFill>
              </a:rPr>
              <a:t>Memorial Services and Vigils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cdn2.newsok.biz/cache/r960-f393160f17f6c54721fc242e8c1df0db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5642" y="2100028"/>
            <a:ext cx="6218238" cy="275272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4" descr="http://www.mynews13.com/content/dam/news/images/2016/06/04/pulse-shooting-vigil-wide-night-emily-levell-06191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2991" y="4492538"/>
            <a:ext cx="3954462" cy="21709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93" y="0"/>
            <a:ext cx="9144000" cy="6858000"/>
          </a:xfrm>
          <a:prstGeom prst="rect">
            <a:avLst/>
          </a:prstGeom>
        </p:spPr>
      </p:pic>
      <p:sp>
        <p:nvSpPr>
          <p:cNvPr id="6" name="Shape 398"/>
          <p:cNvSpPr txBox="1">
            <a:spLocks/>
          </p:cNvSpPr>
          <p:nvPr/>
        </p:nvSpPr>
        <p:spPr>
          <a:xfrm>
            <a:off x="134754" y="1058316"/>
            <a:ext cx="4413553" cy="489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Employee Assistance Program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Activate Critical Incident Stress Management (CISM) Teams and Peer Support Teams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Reaching out to others in Fire Service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Comfort Dogs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Outreach from community members and local faith based organizations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Family Counseling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Survivors from Boston, New York </a:t>
            </a:r>
          </a:p>
          <a:p>
            <a:pPr marL="57150" marR="0" lvl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 sz="1800"/>
            </a:pPr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Aurora showed support</a:t>
            </a:r>
          </a:p>
          <a:p>
            <a:pPr marL="288925" marR="0" lvl="0" indent="-231775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8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 of Central Florida’s RESTORE Program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27.jpg" descr="https://pbs.twimg.com/media/ClaiTfVWIAAW1x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988079" y="916477"/>
            <a:ext cx="4026306" cy="2833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2" y="0"/>
                </a:moveTo>
                <a:cubicBezTo>
                  <a:pt x="422" y="0"/>
                  <a:pt x="0" y="597"/>
                  <a:pt x="0" y="1334"/>
                </a:cubicBezTo>
                <a:lnTo>
                  <a:pt x="0" y="20266"/>
                </a:lnTo>
                <a:cubicBezTo>
                  <a:pt x="0" y="21003"/>
                  <a:pt x="422" y="21600"/>
                  <a:pt x="942" y="21600"/>
                </a:cubicBezTo>
                <a:lnTo>
                  <a:pt x="20658" y="21600"/>
                </a:lnTo>
                <a:cubicBezTo>
                  <a:pt x="21178" y="21600"/>
                  <a:pt x="21600" y="21003"/>
                  <a:pt x="21600" y="20266"/>
                </a:cubicBezTo>
                <a:lnTo>
                  <a:pt x="21600" y="1334"/>
                </a:lnTo>
                <a:cubicBezTo>
                  <a:pt x="21600" y="597"/>
                  <a:pt x="21178" y="0"/>
                  <a:pt x="20658" y="0"/>
                </a:cubicBezTo>
                <a:lnTo>
                  <a:pt x="942" y="0"/>
                </a:lnTo>
                <a:close/>
              </a:path>
            </a:pathLst>
          </a:custGeom>
          <a:ln w="9525">
            <a:solidFill>
              <a:schemeClr val="tx1"/>
            </a:solidFill>
            <a:miter lim="400000"/>
          </a:ln>
        </p:spPr>
      </p:pic>
      <p:pic>
        <p:nvPicPr>
          <p:cNvPr id="7" name="image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118814" y="3533433"/>
            <a:ext cx="2819401" cy="1770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2" y="0"/>
                </a:moveTo>
                <a:cubicBezTo>
                  <a:pt x="422" y="0"/>
                  <a:pt x="0" y="597"/>
                  <a:pt x="0" y="1334"/>
                </a:cubicBezTo>
                <a:lnTo>
                  <a:pt x="0" y="20266"/>
                </a:lnTo>
                <a:cubicBezTo>
                  <a:pt x="0" y="21003"/>
                  <a:pt x="422" y="21600"/>
                  <a:pt x="942" y="21600"/>
                </a:cubicBezTo>
                <a:lnTo>
                  <a:pt x="20658" y="21600"/>
                </a:lnTo>
                <a:cubicBezTo>
                  <a:pt x="21178" y="21600"/>
                  <a:pt x="21600" y="21003"/>
                  <a:pt x="21600" y="20266"/>
                </a:cubicBezTo>
                <a:lnTo>
                  <a:pt x="21600" y="1334"/>
                </a:lnTo>
                <a:cubicBezTo>
                  <a:pt x="21600" y="597"/>
                  <a:pt x="21178" y="0"/>
                  <a:pt x="20658" y="0"/>
                </a:cubicBezTo>
                <a:lnTo>
                  <a:pt x="942" y="0"/>
                </a:lnTo>
                <a:close/>
              </a:path>
            </a:pathLst>
          </a:custGeom>
          <a:ln w="9525">
            <a:solidFill>
              <a:schemeClr val="tx1"/>
            </a:solidFill>
            <a:miter lim="400000"/>
          </a:ln>
        </p:spPr>
      </p:pic>
      <p:pic>
        <p:nvPicPr>
          <p:cNvPr id="10" name="image26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982851" y="4876800"/>
            <a:ext cx="3137456" cy="1981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2" y="0"/>
                </a:moveTo>
                <a:cubicBezTo>
                  <a:pt x="422" y="0"/>
                  <a:pt x="0" y="597"/>
                  <a:pt x="0" y="1334"/>
                </a:cubicBezTo>
                <a:lnTo>
                  <a:pt x="0" y="20266"/>
                </a:lnTo>
                <a:cubicBezTo>
                  <a:pt x="0" y="21003"/>
                  <a:pt x="422" y="21600"/>
                  <a:pt x="942" y="21600"/>
                </a:cubicBezTo>
                <a:lnTo>
                  <a:pt x="20658" y="21600"/>
                </a:lnTo>
                <a:cubicBezTo>
                  <a:pt x="21178" y="21600"/>
                  <a:pt x="21600" y="21003"/>
                  <a:pt x="21600" y="20266"/>
                </a:cubicBezTo>
                <a:lnTo>
                  <a:pt x="21600" y="1334"/>
                </a:lnTo>
                <a:cubicBezTo>
                  <a:pt x="21600" y="597"/>
                  <a:pt x="21178" y="0"/>
                  <a:pt x="20658" y="0"/>
                </a:cubicBezTo>
                <a:lnTo>
                  <a:pt x="942" y="0"/>
                </a:lnTo>
                <a:close/>
              </a:path>
            </a:pathLst>
          </a:custGeom>
          <a:ln w="9525">
            <a:solidFill>
              <a:schemeClr val="tx1"/>
            </a:solidFill>
            <a:miter lim="400000"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1871" y="30390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Caring for our Own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2325" y="301557"/>
            <a:ext cx="8570731" cy="690664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Local Business Implications and Assistance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6460" y="1053424"/>
            <a:ext cx="8582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000" dirty="0" smtClean="0">
                <a:solidFill>
                  <a:schemeClr val="bg1"/>
                </a:solidFill>
              </a:rPr>
              <a:t>The scene and surrounding area streets were closed during the investigation.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6394" y="1778101"/>
            <a:ext cx="29766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45 businesses closed 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(est. loss $500 - 	$150,000)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Small Business Administration (SBA) Interest Free Economic Injury Disaster Loans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City Main Street Program Coordination and Communication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" name="image29.jpg" descr="https://cbssanfran.files.wordpress.com/2016/06/pulse-policebarricade_dayli.jpg?w=640&amp;h=360&amp;crop=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26460" y="1514738"/>
            <a:ext cx="5612859" cy="5187619"/>
          </a:xfrm>
          <a:prstGeom prst="rect">
            <a:avLst/>
          </a:prstGeom>
          <a:ln w="9525">
            <a:solidFill>
              <a:schemeClr val="tx1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3269" y="491136"/>
            <a:ext cx="7884931" cy="690664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</a:rPr>
              <a:t>What worked well?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0100" y="1672936"/>
            <a:ext cx="7658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Leadership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EOC serving as the central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Community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Value of existing relationships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Preparedness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Engagement of non-traditional responders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Social Media/Website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IT Support in all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5255" y="6062924"/>
            <a:ext cx="2488745" cy="75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9176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age33.jpg" descr="Image result for DPAC orlando united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1517074"/>
            <a:ext cx="6400800" cy="4499261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Thank You</a:t>
            </a:r>
            <a:r>
              <a:rPr lang="en-US" sz="3600" b="1" i="1" dirty="0" smtClean="0">
                <a:solidFill>
                  <a:schemeClr val="bg1"/>
                </a:solidFill>
              </a:rPr>
              <a:t>!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April Taylor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Deputy Emergency Manager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City of Orlando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april.taylor@cityoforlando.net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407-234-9061</a:t>
            </a:r>
            <a:endParaRPr lang="en-US" dirty="0"/>
          </a:p>
        </p:txBody>
      </p:sp>
      <p:pic>
        <p:nvPicPr>
          <p:cNvPr id="5" name="Picture 7" descr="C:\Users\105321\AppData\Local\Microsoft\Windows\Temporary Internet Files\Content.Outlook\FKXZ733H\EMAP Accreditation Se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531" y="5974742"/>
            <a:ext cx="1926772" cy="92485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_4844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5727" y="-479206"/>
            <a:ext cx="9195454" cy="7337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pdf"/>
          <p:cNvPicPr>
            <a:picLocks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629154" y="4059658"/>
            <a:ext cx="4540573" cy="252671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825424" y="4291343"/>
            <a:ext cx="3873263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71450" lvl="1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Strong Mayor form of government</a:t>
            </a:r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3,300 employees/$1.2 billion annual </a:t>
            </a:r>
            <a:r>
              <a:rPr dirty="0" smtClean="0"/>
              <a:t>budget</a:t>
            </a:r>
            <a:endParaRPr lang="en-US" dirty="0" smtClean="0"/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265,000 </a:t>
            </a:r>
            <a:r>
              <a:rPr dirty="0"/>
              <a:t>annual residents                             (28% Hispanic and 27% </a:t>
            </a:r>
            <a:r>
              <a:rPr dirty="0" smtClean="0"/>
              <a:t>Black)</a:t>
            </a:r>
            <a:endParaRPr lang="en-US" dirty="0" smtClean="0"/>
          </a:p>
          <a:p>
            <a:pPr marL="171450" indent="-171450">
              <a:spcBef>
                <a:spcPts val="1000"/>
              </a:spcBef>
              <a:buSzPct val="100000"/>
              <a:buFont typeface="Arial" pitchFamily="34" charset="0"/>
              <a:buChar char="•"/>
              <a:defRPr sz="1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500" dirty="0" smtClean="0"/>
              <a:t>Forbes </a:t>
            </a:r>
            <a:r>
              <a:rPr sz="1500" dirty="0"/>
              <a:t>ranked Orlando 35</a:t>
            </a:r>
            <a:r>
              <a:rPr sz="1500" baseline="30399" dirty="0"/>
              <a:t>th</a:t>
            </a:r>
            <a:r>
              <a:rPr sz="1500" dirty="0"/>
              <a:t> on their list of America’s safest citie</a:t>
            </a:r>
            <a:r>
              <a:rPr dirty="0"/>
              <a:t>s</a:t>
            </a:r>
          </a:p>
        </p:txBody>
      </p:sp>
      <p:sp>
        <p:nvSpPr>
          <p:cNvPr id="265" name="Shape 265"/>
          <p:cNvSpPr/>
          <p:nvPr/>
        </p:nvSpPr>
        <p:spPr>
          <a:xfrm>
            <a:off x="347979" y="351096"/>
            <a:ext cx="7032128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0">
              <a:spcBef>
                <a:spcPts val="1000"/>
              </a:spcBef>
              <a:defRPr sz="2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“One of America’s ten coolest cities, citing Orlando’s number of night life, cultural and recreational outlets”   </a:t>
            </a:r>
            <a:r>
              <a:rPr lang="en-US" dirty="0" smtClean="0"/>
              <a:t>					</a:t>
            </a:r>
            <a:r>
              <a:rPr i="1" dirty="0" smtClean="0"/>
              <a:t>Forbes </a:t>
            </a:r>
            <a:r>
              <a:rPr i="1" dirty="0"/>
              <a:t>Magazine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473" y="6062924"/>
            <a:ext cx="2488745" cy="7534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43621" y="1428325"/>
            <a:ext cx="8502951" cy="5221041"/>
          </a:xfrm>
        </p:spPr>
        <p:txBody>
          <a:bodyPr>
            <a:normAutofit/>
          </a:bodyPr>
          <a:lstStyle/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Implemented Mass Casualty Incident (MCI) training with Orlando Police Department (OPD), Orange County Sheriffs Office (OCSO) and FBI as early as 2005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2013 -  St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 James School </a:t>
            </a: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(OPD/OFD/OCSO/OCFRD)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2014 </a:t>
            </a: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Edgewater High School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Active Shooter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2015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</a:t>
            </a: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Active Shooter/EOD exercise with local area SWAT teams coordinated by FBI at The Mall at Millenia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2015 - Annual Tabletop Exercise on Civil Disobedience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2015 - Conducted a Down Aircraft Full Scale Exercise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2015 - University </a:t>
            </a:r>
            <a:r>
              <a:rPr lang="en-US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of Central </a:t>
            </a: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Florida Full Scale Exercise</a:t>
            </a: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r>
              <a:rPr lang="en-US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2015 - Valencia College, West Campus Full Scale Exercise</a:t>
            </a:r>
            <a:endParaRPr 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marL="577850" indent="-342900" algn="l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1500"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223838" indent="-223838" algn="l">
              <a:lnSpc>
                <a:spcPct val="90000"/>
              </a:lnSpc>
              <a:buClr>
                <a:schemeClr val="bg1"/>
              </a:buClr>
              <a:defRPr sz="2000"/>
            </a:pPr>
            <a:endParaRPr lang="en-US" sz="2900" dirty="0" smtClean="0">
              <a:solidFill>
                <a:schemeClr val="bg1"/>
              </a:solidFill>
            </a:endParaRPr>
          </a:p>
          <a:p>
            <a:pPr marL="342900" lvl="1" indent="-342900" algn="l">
              <a:buClr>
                <a:schemeClr val="bg1"/>
              </a:buClr>
              <a:buFont typeface="Arial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Pre-Pulse Training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8.jpg" descr="Image result for Mayor Dyer press conferences for Pulse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Shape 279"/>
          <p:cNvSpPr/>
          <p:nvPr/>
        </p:nvSpPr>
        <p:spPr>
          <a:xfrm>
            <a:off x="1752600" y="304799"/>
            <a:ext cx="5562600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June 12, 2016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3460" y="562369"/>
            <a:ext cx="7086600" cy="622964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XXX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Shape 283"/>
          <p:cNvSpPr/>
          <p:nvPr/>
        </p:nvSpPr>
        <p:spPr>
          <a:xfrm>
            <a:off x="513029" y="4155541"/>
            <a:ext cx="845820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Building: 			Nightclub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Built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1957</a:t>
            </a:r>
            <a:endParaRPr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Floors: 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 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Story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Gross Area: 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4853 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sq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ft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.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Exterior Walls: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Concrete 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Block Stucco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Weather: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Clear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, 77 F, with no wind at 85% humidity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Time of Incident: 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2:02 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a.m. first call received</a:t>
            </a:r>
          </a:p>
          <a:p>
            <a:pPr defTabSz="457200">
              <a:defRPr sz="2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Occupants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</a:t>
            </a:r>
            <a:r>
              <a:rPr lang="en-US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			</a:t>
            </a:r>
            <a:r>
              <a:rPr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Approximately </a:t>
            </a:r>
            <a:r>
              <a:rPr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300 at time of incident</a:t>
            </a:r>
          </a:p>
        </p:txBody>
      </p:sp>
      <p:pic>
        <p:nvPicPr>
          <p:cNvPr id="8" name="image9.png" descr="E:\Pulse PPT\pulse-aerial-photo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" y="207818"/>
            <a:ext cx="9144001" cy="378355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Straight Arrow Connector 4"/>
          <p:cNvCxnSpPr/>
          <p:nvPr/>
        </p:nvCxnSpPr>
        <p:spPr>
          <a:xfrm flipV="1">
            <a:off x="7159359" y="3500284"/>
            <a:ext cx="940701" cy="152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80396" y="3160018"/>
            <a:ext cx="56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10.jpg" descr="C:\Users\123141\Desktop\Pulse - OFD 5 - ORMC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11.png"/>
          <p:cNvPicPr>
            <a:picLocks noChangeAspect="1"/>
          </p:cNvPicPr>
          <p:nvPr/>
        </p:nvPicPr>
        <p:blipFill>
          <a:blip r:embed="rId4" cstate="print">
            <a:extLst/>
          </a:blip>
          <a:srcRect l="27304" r="26280" b="16279"/>
          <a:stretch>
            <a:fillRect/>
          </a:stretch>
        </p:blipFill>
        <p:spPr>
          <a:xfrm>
            <a:off x="3428999" y="4495800"/>
            <a:ext cx="670812" cy="681855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4099811" y="1783184"/>
            <a:ext cx="1036216" cy="1036216"/>
          </a:xfrm>
          <a:prstGeom prst="ellipse">
            <a:avLst/>
          </a:prstGeom>
          <a:solidFill>
            <a:srgbClr val="C71B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OFD</a:t>
            </a:r>
          </a:p>
          <a:p>
            <a:pPr algn="ctr"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Station 5</a:t>
            </a:r>
          </a:p>
        </p:txBody>
      </p:sp>
      <p:sp>
        <p:nvSpPr>
          <p:cNvPr id="290" name="Shape 290"/>
          <p:cNvSpPr/>
          <p:nvPr/>
        </p:nvSpPr>
        <p:spPr>
          <a:xfrm>
            <a:off x="4099810" y="0"/>
            <a:ext cx="1036217" cy="1036216"/>
          </a:xfrm>
          <a:prstGeom prst="ellipse">
            <a:avLst/>
          </a:prstGeom>
          <a:solidFill>
            <a:srgbClr val="C71B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ORMC</a:t>
            </a:r>
          </a:p>
        </p:txBody>
      </p:sp>
      <p:sp>
        <p:nvSpPr>
          <p:cNvPr id="291" name="Shape 291"/>
          <p:cNvSpPr/>
          <p:nvPr/>
        </p:nvSpPr>
        <p:spPr>
          <a:xfrm>
            <a:off x="4099811" y="4192483"/>
            <a:ext cx="1215090" cy="1215090"/>
          </a:xfrm>
          <a:prstGeom prst="ellipse">
            <a:avLst/>
          </a:prstGeom>
          <a:solidFill>
            <a:srgbClr val="C71B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1300" dirty="0"/>
              <a:t>Pulse</a:t>
            </a:r>
          </a:p>
          <a:p>
            <a:pPr algn="ctr">
              <a:defRPr sz="1500" b="1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  <a:r>
              <a:rPr sz="1300" dirty="0"/>
              <a:t>Nightclub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hape 302"/>
          <p:cNvSpPr txBox="1">
            <a:spLocks/>
          </p:cNvSpPr>
          <p:nvPr/>
        </p:nvSpPr>
        <p:spPr>
          <a:xfrm>
            <a:off x="312447" y="1205731"/>
            <a:ext cx="8831553" cy="6047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Orlando Police Department, Orange County Sheriff and Multiple Police Agencies 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Orlando and Orange County Fire Departments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Orlando Fire Dept. Arson/Bomb Squad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Rural Metro (transport for Orlando)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OPD SWAT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Hospitals 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Orange County Medical Examiner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Florida Department of Law Enforcement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Florida Highway Patrol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Central Florida Intelligence Exchange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Federal Bureau of Investigation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Bureau of Alcohol ,Tobacco, Firearms, and Explosives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Drug Enforcement Administration</a:t>
            </a:r>
          </a:p>
          <a:p>
            <a:pPr marL="460375" marR="0" lvl="0" indent="-342900" defTabSz="457200" rtl="0" eaLnBrk="1" fontAlgn="auto" latinLnBrk="0" hangingPunct="1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sz="16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of Homeland Security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311"/>
          <p:cNvGrpSpPr/>
          <p:nvPr/>
        </p:nvGrpSpPr>
        <p:grpSpPr>
          <a:xfrm>
            <a:off x="6525801" y="1953604"/>
            <a:ext cx="2192686" cy="4551762"/>
            <a:chOff x="0" y="0"/>
            <a:chExt cx="2192684" cy="4551760"/>
          </a:xfrm>
        </p:grpSpPr>
        <p:pic>
          <p:nvPicPr>
            <p:cNvPr id="9" name="image12.png" descr="E:\Pulse PPT\FBI Logo.png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0" y="1071361"/>
              <a:ext cx="1053549" cy="1085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13.png" descr="E:\Pulse PPT\FDLE Logo.png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1211145" y="3545452"/>
              <a:ext cx="981540" cy="981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14.png" descr="E:\Pulse PPT\ME Logo.png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215017" y="2348563"/>
              <a:ext cx="973796" cy="9737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15.png" descr="https://upload.wikimedia.org/wikipedia/commons/thumb/4/48/Patch_of_the_Orange_County,_Florida_Sheriff's_Office.png/120px-Patch_of_the_Orange_County,_Florida_Sheriff's_Office.png"/>
            <p:cNvPicPr>
              <a:picLocks noChangeAspect="1"/>
            </p:cNvPicPr>
            <p:nvPr/>
          </p:nvPicPr>
          <p:blipFill>
            <a:blip r:embed="rId7" cstate="print">
              <a:extLst/>
            </a:blip>
            <a:stretch>
              <a:fillRect/>
            </a:stretch>
          </p:blipFill>
          <p:spPr>
            <a:xfrm>
              <a:off x="97158" y="2334242"/>
              <a:ext cx="859232" cy="1002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16.png" descr="OCFRD Logo"/>
            <p:cNvPicPr>
              <a:picLocks noChangeAspect="1"/>
            </p:cNvPicPr>
            <p:nvPr/>
          </p:nvPicPr>
          <p:blipFill>
            <a:blip r:embed="rId8" cstate="print">
              <a:extLst/>
            </a:blip>
            <a:stretch>
              <a:fillRect/>
            </a:stretch>
          </p:blipFill>
          <p:spPr>
            <a:xfrm>
              <a:off x="1215017" y="1165841"/>
              <a:ext cx="973796" cy="990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17.png" descr="ofd-logo.png"/>
            <p:cNvPicPr>
              <a:picLocks noChangeAspect="1"/>
            </p:cNvPicPr>
            <p:nvPr/>
          </p:nvPicPr>
          <p:blipFill>
            <a:blip r:embed="rId9" cstate="print">
              <a:extLst/>
            </a:blip>
            <a:stretch>
              <a:fillRect/>
            </a:stretch>
          </p:blipFill>
          <p:spPr>
            <a:xfrm>
              <a:off x="1243658" y="57282"/>
              <a:ext cx="916514" cy="916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18.jpg" descr="http://www.cityoforlando.net/police/wp-content/uploads/sites/3/2014/03/OPD_blue.jpg"/>
            <p:cNvPicPr>
              <a:picLocks noChangeAspect="1"/>
            </p:cNvPicPr>
            <p:nvPr/>
          </p:nvPicPr>
          <p:blipFill>
            <a:blip r:embed="rId10" cstate="print">
              <a:extLst/>
            </a:blip>
            <a:stretch>
              <a:fillRect/>
            </a:stretch>
          </p:blipFill>
          <p:spPr>
            <a:xfrm>
              <a:off x="11235" y="0"/>
              <a:ext cx="1031078" cy="10310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mage19.gif" descr="Picture of ATF Logo"/>
            <p:cNvPicPr>
              <a:picLocks noChangeAspect="1"/>
            </p:cNvPicPr>
            <p:nvPr/>
          </p:nvPicPr>
          <p:blipFill>
            <a:blip r:embed="rId11" cstate="print">
              <a:extLst/>
            </a:blip>
            <a:stretch>
              <a:fillRect/>
            </a:stretch>
          </p:blipFill>
          <p:spPr>
            <a:xfrm>
              <a:off x="12095" y="3520683"/>
              <a:ext cx="1029359" cy="10310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238991" y="394855"/>
            <a:ext cx="8479496" cy="790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Initial Responding Agencies </a:t>
            </a:r>
            <a:r>
              <a:rPr kumimoji="0" 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(within 6 hours of event)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rMgmtBG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1292452"/>
            <a:ext cx="8645305" cy="5078514"/>
          </a:xfrm>
        </p:spPr>
        <p:txBody>
          <a:bodyPr>
            <a:normAutofit/>
          </a:bodyPr>
          <a:lstStyle/>
          <a:p>
            <a:pPr marL="438150" indent="-319088" algn="l">
              <a:buClr>
                <a:schemeClr val="accent1"/>
              </a:buClr>
              <a:buSzPct val="80000"/>
            </a:pPr>
            <a:r>
              <a:rPr lang="en-US" sz="2400" dirty="0" smtClean="0">
                <a:solidFill>
                  <a:schemeClr val="bg1"/>
                </a:solidFill>
              </a:rPr>
              <a:t>Activated to a Level 1 (June  12, 2016  - June 22, 2016)</a:t>
            </a:r>
          </a:p>
          <a:p>
            <a:pPr marL="438150" indent="-319088" algn="l">
              <a:buClr>
                <a:schemeClr val="accent1"/>
              </a:buClr>
              <a:buSzPct val="80000"/>
            </a:pPr>
            <a:r>
              <a:rPr lang="en-US" sz="2100" dirty="0" smtClean="0">
                <a:solidFill>
                  <a:schemeClr val="bg1"/>
                </a:solidFill>
              </a:rPr>
              <a:t>Mission was to provide Operational Coordination and Support for the following: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OPD Command Post and On-scene Operations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Establish the Emergency Information Center (EIC) / Help Line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Dignitary Visits, Funerals, Memorial Services, and  Vigils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Family Reunification Center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Family Assistance Center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Orlando United </a:t>
            </a:r>
          </a:p>
          <a:p>
            <a:pPr marL="119062" algn="l">
              <a:buClr>
                <a:schemeClr val="bg1"/>
              </a:buClr>
              <a:buSzPct val="80000"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Assistance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Center</a:t>
            </a:r>
          </a:p>
          <a:p>
            <a:pPr marL="438150" indent="-319088" algn="l">
              <a:buClr>
                <a:schemeClr val="bg1"/>
              </a:buClr>
              <a:buSzPct val="8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OneOrlando Fund</a:t>
            </a:r>
          </a:p>
        </p:txBody>
      </p:sp>
      <p:pic>
        <p:nvPicPr>
          <p:cNvPr id="6" name="Picture 4" descr="20160614_130514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9490" y="4191597"/>
            <a:ext cx="4904509" cy="2666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43621" y="562369"/>
            <a:ext cx="8274866" cy="622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Emergency Operations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Center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One Orlando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2807" y="0"/>
            <a:ext cx="1631192" cy="1185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6576</TotalTime>
  <Words>1583</Words>
  <Application>Microsoft Office PowerPoint</Application>
  <PresentationFormat>On-screen Show (4:3)</PresentationFormat>
  <Paragraphs>415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Emergency Management Response to the  Pulse Nightclub Shooting</vt:lpstr>
      <vt:lpstr>Slide 2</vt:lpstr>
      <vt:lpstr>Slide 3</vt:lpstr>
      <vt:lpstr>Slide 4</vt:lpstr>
      <vt:lpstr>Slide 5</vt:lpstr>
      <vt:lpstr>XXX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Local Business Implications and Assistance</vt:lpstr>
      <vt:lpstr>What worked well?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THOMAS, BRET</dc:creator>
  <cp:lastModifiedBy>Stephanie Boehles</cp:lastModifiedBy>
  <cp:revision>344</cp:revision>
  <cp:lastPrinted>2017-02-09T21:04:30Z</cp:lastPrinted>
  <dcterms:created xsi:type="dcterms:W3CDTF">2014-05-09T20:08:44Z</dcterms:created>
  <dcterms:modified xsi:type="dcterms:W3CDTF">2017-03-23T15:41:50Z</dcterms:modified>
</cp:coreProperties>
</file>